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Cardo" charset="1" panose="02020600000000000000"/>
      <p:regular r:id="rId25"/>
    </p:embeddedFont>
    <p:embeddedFont>
      <p:font typeface="Didact Gothic" charset="1" panose="000005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svg" Type="http://schemas.openxmlformats.org/officeDocument/2006/relationships/image"/><Relationship Id="rId12" Target="https://dl.acm.org/doi/abs/10.1145/1330598.1330642" TargetMode="External" Type="http://schemas.openxmlformats.org/officeDocument/2006/relationships/hyperlink"/><Relationship Id="rId2" Target="../media/image2.png" Type="http://schemas.openxmlformats.org/officeDocument/2006/relationships/image"/><Relationship Id="rId3" Target="../media/image3.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3894531" y="-4006468"/>
            <a:ext cx="18963665" cy="18299937"/>
            <a:chOff x="0" y="0"/>
            <a:chExt cx="25284887" cy="24399916"/>
          </a:xfrm>
        </p:grpSpPr>
        <p:sp>
          <p:nvSpPr>
            <p:cNvPr name="Freeform 3" id="3">
              <a:extLst>
                <a:ext uri="{C183D7F6-B498-43B3-948B-1728B52AA6E4}">
                  <adec:decorative xmlns:adec="http://schemas.microsoft.com/office/drawing/2017/decorative" val="1"/>
                </a:ext>
              </a:extLst>
            </p:cNvPr>
            <p:cNvSpPr/>
            <p:nvPr/>
          </p:nvSpPr>
          <p:spPr>
            <a:xfrm flipH="true" flipV="false" rot="0">
              <a:off x="0" y="0"/>
              <a:ext cx="25284937" cy="24399875"/>
            </a:xfrm>
            <a:custGeom>
              <a:avLst/>
              <a:gdLst/>
              <a:ahLst/>
              <a:cxnLst/>
              <a:rect r="r" b="b" t="t" l="l"/>
              <a:pathLst>
                <a:path h="24399875" w="25284937">
                  <a:moveTo>
                    <a:pt x="25284937" y="0"/>
                  </a:moveTo>
                  <a:lnTo>
                    <a:pt x="0" y="0"/>
                  </a:lnTo>
                  <a:lnTo>
                    <a:pt x="0" y="24399875"/>
                  </a:lnTo>
                  <a:lnTo>
                    <a:pt x="25284937" y="24399875"/>
                  </a:lnTo>
                  <a:lnTo>
                    <a:pt x="25284937" y="0"/>
                  </a:lnTo>
                  <a:close/>
                </a:path>
              </a:pathLst>
            </a:custGeom>
            <a:blipFill>
              <a:blip r:embed="rId2">
                <a:alphaModFix amt="80000"/>
              </a:blip>
              <a:stretch>
                <a:fillRect l="0" t="-10" r="0" b="-10"/>
              </a:stretch>
            </a:blipFill>
          </p:spPr>
        </p:sp>
      </p:grpSp>
      <p:sp>
        <p:nvSpPr>
          <p:cNvPr name="TextBox 4" id="4"/>
          <p:cNvSpPr txBox="true"/>
          <p:nvPr/>
        </p:nvSpPr>
        <p:spPr>
          <a:xfrm rot="0">
            <a:off x="1028700" y="2037316"/>
            <a:ext cx="16797410" cy="2306955"/>
          </a:xfrm>
          <a:prstGeom prst="rect">
            <a:avLst/>
          </a:prstGeom>
        </p:spPr>
        <p:txBody>
          <a:bodyPr anchor="t" rtlCol="false" tIns="0" lIns="0" bIns="0" rIns="0">
            <a:spAutoFit/>
          </a:bodyPr>
          <a:lstStyle/>
          <a:p>
            <a:pPr algn="l">
              <a:lnSpc>
                <a:spcPts val="9300"/>
              </a:lnSpc>
            </a:pPr>
            <a:r>
              <a:rPr lang="en-US" sz="6200" spc="-155">
                <a:solidFill>
                  <a:srgbClr val="FFFFFF"/>
                </a:solidFill>
                <a:latin typeface="Cardo"/>
                <a:ea typeface="Cardo"/>
                <a:cs typeface="Cardo"/>
                <a:sym typeface="Cardo"/>
              </a:rPr>
              <a:t>“UNIFIED ONLINE PLATFORM TO SHOWCASE UNIQUE STUDENT PROJECTS”</a:t>
            </a:r>
          </a:p>
        </p:txBody>
      </p:sp>
      <p:sp>
        <p:nvSpPr>
          <p:cNvPr name="TextBox 5" id="5"/>
          <p:cNvSpPr txBox="true"/>
          <p:nvPr/>
        </p:nvSpPr>
        <p:spPr>
          <a:xfrm rot="0">
            <a:off x="1028700" y="6168840"/>
            <a:ext cx="7741608" cy="1773631"/>
          </a:xfrm>
          <a:prstGeom prst="rect">
            <a:avLst/>
          </a:prstGeom>
        </p:spPr>
        <p:txBody>
          <a:bodyPr anchor="t" rtlCol="false" tIns="0" lIns="0" bIns="0" rIns="0">
            <a:spAutoFit/>
          </a:bodyPr>
          <a:lstStyle/>
          <a:p>
            <a:pPr algn="l">
              <a:lnSpc>
                <a:spcPts val="3561"/>
              </a:lnSpc>
            </a:pPr>
            <a:r>
              <a:rPr lang="en-US" sz="2543" spc="101">
                <a:solidFill>
                  <a:srgbClr val="FFFFFF"/>
                </a:solidFill>
                <a:latin typeface="Didact Gothic"/>
                <a:ea typeface="Didact Gothic"/>
                <a:cs typeface="Didact Gothic"/>
                <a:sym typeface="Didact Gothic"/>
              </a:rPr>
              <a:t>MITU22BTCS0540: Piyush Chavan</a:t>
            </a:r>
          </a:p>
          <a:p>
            <a:pPr algn="l">
              <a:lnSpc>
                <a:spcPts val="3561"/>
              </a:lnSpc>
            </a:pPr>
            <a:r>
              <a:rPr lang="en-US" sz="2543" spc="101">
                <a:solidFill>
                  <a:srgbClr val="FFFFFF"/>
                </a:solidFill>
                <a:latin typeface="Didact Gothic"/>
                <a:ea typeface="Didact Gothic"/>
                <a:cs typeface="Didact Gothic"/>
                <a:sym typeface="Didact Gothic"/>
              </a:rPr>
              <a:t>MITU22BTCS0911: Tanvi Bokade</a:t>
            </a:r>
          </a:p>
          <a:p>
            <a:pPr algn="l">
              <a:lnSpc>
                <a:spcPts val="3561"/>
              </a:lnSpc>
            </a:pPr>
            <a:r>
              <a:rPr lang="en-US" sz="2543" spc="101">
                <a:solidFill>
                  <a:srgbClr val="FFFFFF"/>
                </a:solidFill>
                <a:latin typeface="Didact Gothic"/>
                <a:ea typeface="Didact Gothic"/>
                <a:cs typeface="Didact Gothic"/>
                <a:sym typeface="Didact Gothic"/>
              </a:rPr>
              <a:t>MITU22BTCS0613: Pushkar Thombare</a:t>
            </a:r>
          </a:p>
          <a:p>
            <a:pPr algn="l">
              <a:lnSpc>
                <a:spcPts val="3561"/>
              </a:lnSpc>
            </a:pPr>
          </a:p>
        </p:txBody>
      </p:sp>
      <p:sp>
        <p:nvSpPr>
          <p:cNvPr name="TextBox 6" id="6"/>
          <p:cNvSpPr txBox="true"/>
          <p:nvPr/>
        </p:nvSpPr>
        <p:spPr>
          <a:xfrm rot="0">
            <a:off x="1028700" y="1214990"/>
            <a:ext cx="2865831" cy="815157"/>
          </a:xfrm>
          <a:prstGeom prst="rect">
            <a:avLst/>
          </a:prstGeom>
        </p:spPr>
        <p:txBody>
          <a:bodyPr anchor="t" rtlCol="false" tIns="0" lIns="0" bIns="0" rIns="0">
            <a:spAutoFit/>
          </a:bodyPr>
          <a:lstStyle/>
          <a:p>
            <a:pPr algn="l">
              <a:lnSpc>
                <a:spcPts val="3367"/>
              </a:lnSpc>
            </a:pPr>
            <a:r>
              <a:rPr lang="en-US" sz="2405" spc="96">
                <a:solidFill>
                  <a:srgbClr val="FFFFFF"/>
                </a:solidFill>
                <a:latin typeface="Didact Gothic"/>
                <a:ea typeface="Didact Gothic"/>
                <a:cs typeface="Didact Gothic"/>
                <a:sym typeface="Didact Gothic"/>
              </a:rPr>
              <a:t>Project Presentation</a:t>
            </a:r>
          </a:p>
          <a:p>
            <a:pPr algn="l">
              <a:lnSpc>
                <a:spcPts val="3367"/>
              </a:lnSpc>
            </a:pPr>
          </a:p>
        </p:txBody>
      </p:sp>
      <p:sp>
        <p:nvSpPr>
          <p:cNvPr name="TextBox 7" id="7"/>
          <p:cNvSpPr txBox="true"/>
          <p:nvPr/>
        </p:nvSpPr>
        <p:spPr>
          <a:xfrm rot="0">
            <a:off x="1028700" y="8202477"/>
            <a:ext cx="3802205" cy="412725"/>
          </a:xfrm>
          <a:prstGeom prst="rect">
            <a:avLst/>
          </a:prstGeom>
        </p:spPr>
        <p:txBody>
          <a:bodyPr anchor="t" rtlCol="false" tIns="0" lIns="0" bIns="0" rIns="0">
            <a:spAutoFit/>
          </a:bodyPr>
          <a:lstStyle/>
          <a:p>
            <a:pPr algn="l">
              <a:lnSpc>
                <a:spcPts val="3499"/>
              </a:lnSpc>
            </a:pPr>
            <a:r>
              <a:rPr lang="en-US" sz="2499" spc="199">
                <a:solidFill>
                  <a:srgbClr val="FFFFFF"/>
                </a:solidFill>
                <a:latin typeface="Didact Gothic"/>
                <a:ea typeface="Didact Gothic"/>
                <a:cs typeface="Didact Gothic"/>
                <a:sym typeface="Didact Gothic"/>
              </a:rPr>
              <a:t>Guided By: </a:t>
            </a:r>
          </a:p>
        </p:txBody>
      </p:sp>
      <p:sp>
        <p:nvSpPr>
          <p:cNvPr name="TextBox 8" id="8"/>
          <p:cNvSpPr txBox="true"/>
          <p:nvPr/>
        </p:nvSpPr>
        <p:spPr>
          <a:xfrm rot="0">
            <a:off x="1028700" y="8809831"/>
            <a:ext cx="3802205" cy="412725"/>
          </a:xfrm>
          <a:prstGeom prst="rect">
            <a:avLst/>
          </a:prstGeom>
        </p:spPr>
        <p:txBody>
          <a:bodyPr anchor="t" rtlCol="false" tIns="0" lIns="0" bIns="0" rIns="0">
            <a:spAutoFit/>
          </a:bodyPr>
          <a:lstStyle/>
          <a:p>
            <a:pPr algn="l">
              <a:lnSpc>
                <a:spcPts val="3499"/>
              </a:lnSpc>
            </a:pPr>
            <a:r>
              <a:rPr lang="en-US" sz="2499" spc="99">
                <a:solidFill>
                  <a:srgbClr val="FFFFFF"/>
                </a:solidFill>
                <a:latin typeface="Didact Gothic"/>
                <a:ea typeface="Didact Gothic"/>
                <a:cs typeface="Didact Gothic"/>
                <a:sym typeface="Didact Gothic"/>
              </a:rPr>
              <a:t>Prof. Moushmee Kuri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an icon of text bubbles with symbols"/>
          <p:cNvSpPr/>
          <p:nvPr/>
        </p:nvSpPr>
        <p:spPr>
          <a:xfrm flipH="false" flipV="false" rot="0">
            <a:off x="671040" y="5660357"/>
            <a:ext cx="910708" cy="910708"/>
          </a:xfrm>
          <a:custGeom>
            <a:avLst/>
            <a:gdLst/>
            <a:ahLst/>
            <a:cxnLst/>
            <a:rect r="r" b="b" t="t" l="l"/>
            <a:pathLst>
              <a:path h="910708" w="910708">
                <a:moveTo>
                  <a:pt x="0" y="0"/>
                </a:moveTo>
                <a:lnTo>
                  <a:pt x="910708" y="0"/>
                </a:lnTo>
                <a:lnTo>
                  <a:pt x="910708" y="910708"/>
                </a:lnTo>
                <a:lnTo>
                  <a:pt x="0" y="9107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descr="an icon of a lightbulb"/>
          <p:cNvSpPr/>
          <p:nvPr/>
        </p:nvSpPr>
        <p:spPr>
          <a:xfrm flipH="false" flipV="false" rot="0">
            <a:off x="671040" y="3560386"/>
            <a:ext cx="715320" cy="910708"/>
          </a:xfrm>
          <a:custGeom>
            <a:avLst/>
            <a:gdLst/>
            <a:ahLst/>
            <a:cxnLst/>
            <a:rect r="r" b="b" t="t" l="l"/>
            <a:pathLst>
              <a:path h="910708" w="715320">
                <a:moveTo>
                  <a:pt x="0" y="0"/>
                </a:moveTo>
                <a:lnTo>
                  <a:pt x="715320" y="0"/>
                </a:lnTo>
                <a:lnTo>
                  <a:pt x="715320" y="910708"/>
                </a:lnTo>
                <a:lnTo>
                  <a:pt x="0" y="910708"/>
                </a:lnTo>
                <a:lnTo>
                  <a:pt x="0" y="0"/>
                </a:lnTo>
                <a:close/>
              </a:path>
            </a:pathLst>
          </a:custGeom>
          <a:blipFill>
            <a:blip r:embed="rId4">
              <a:extLst>
                <a:ext uri="{96DAC541-7B7A-43D3-8B79-37D633B846F1}">
                  <asvg:svgBlip xmlns:asvg="http://schemas.microsoft.com/office/drawing/2016/SVG/main" r:embed="rId5"/>
                </a:ext>
              </a:extLst>
            </a:blip>
            <a:stretch>
              <a:fillRect l="-395" t="0" r="-395" b="0"/>
            </a:stretch>
          </a:blipFill>
        </p:spPr>
      </p:sp>
      <p:grpSp>
        <p:nvGrpSpPr>
          <p:cNvPr name="Group 4" id="4"/>
          <p:cNvGrpSpPr/>
          <p:nvPr/>
        </p:nvGrpSpPr>
        <p:grpSpPr>
          <a:xfrm rot="0">
            <a:off x="7914119" y="-7401053"/>
            <a:ext cx="14962533" cy="14438844"/>
            <a:chOff x="0" y="0"/>
            <a:chExt cx="19950044" cy="19251792"/>
          </a:xfrm>
        </p:grpSpPr>
        <p:sp>
          <p:nvSpPr>
            <p:cNvPr name="Freeform 5" id="5">
              <a:extLst>
                <a:ext uri="{C183D7F6-B498-43B3-948B-1728B52AA6E4}">
                  <adec:decorative xmlns:adec="http://schemas.microsoft.com/office/drawing/2017/decorative" val="1"/>
                </a:ext>
              </a:extLst>
            </p:cNvPr>
            <p:cNvSpPr/>
            <p:nvPr/>
          </p:nvSpPr>
          <p:spPr>
            <a:xfrm flipH="false" flipV="false" rot="0">
              <a:off x="0" y="0"/>
              <a:ext cx="19950049" cy="19251803"/>
            </a:xfrm>
            <a:custGeom>
              <a:avLst/>
              <a:gdLst/>
              <a:ahLst/>
              <a:cxnLst/>
              <a:rect r="r" b="b" t="t" l="l"/>
              <a:pathLst>
                <a:path h="19251803" w="19950049">
                  <a:moveTo>
                    <a:pt x="0" y="0"/>
                  </a:moveTo>
                  <a:lnTo>
                    <a:pt x="19950049" y="0"/>
                  </a:lnTo>
                  <a:lnTo>
                    <a:pt x="19950049" y="19251803"/>
                  </a:lnTo>
                  <a:lnTo>
                    <a:pt x="0" y="19251803"/>
                  </a:lnTo>
                  <a:lnTo>
                    <a:pt x="0" y="0"/>
                  </a:lnTo>
                  <a:close/>
                </a:path>
              </a:pathLst>
            </a:custGeom>
            <a:blipFill>
              <a:blip r:embed="rId6"/>
              <a:stretch>
                <a:fillRect l="0" t="-10" r="0" b="-10"/>
              </a:stretch>
            </a:blipFill>
          </p:spPr>
        </p:sp>
      </p:grpSp>
      <p:sp>
        <p:nvSpPr>
          <p:cNvPr name="TextBox 6" id="6"/>
          <p:cNvSpPr txBox="true"/>
          <p:nvPr/>
        </p:nvSpPr>
        <p:spPr>
          <a:xfrm rot="0">
            <a:off x="1678592" y="3348289"/>
            <a:ext cx="7552868" cy="1821815"/>
          </a:xfrm>
          <a:prstGeom prst="rect">
            <a:avLst/>
          </a:prstGeom>
        </p:spPr>
        <p:txBody>
          <a:bodyPr anchor="t" rtlCol="false" tIns="0" lIns="0" bIns="0" rIns="0">
            <a:spAutoFit/>
          </a:bodyPr>
          <a:lstStyle/>
          <a:p>
            <a:pPr algn="l" marL="640079" indent="-213360" lvl="2">
              <a:lnSpc>
                <a:spcPts val="3639"/>
              </a:lnSpc>
              <a:buFont typeface="Arial"/>
              <a:buChar char="⚬"/>
            </a:pPr>
            <a:r>
              <a:rPr lang="en-US" sz="2799" spc="111">
                <a:solidFill>
                  <a:srgbClr val="FFFFFF"/>
                </a:solidFill>
                <a:latin typeface="Didact Gothic"/>
                <a:ea typeface="Didact Gothic"/>
                <a:cs typeface="Didact Gothic"/>
                <a:sym typeface="Didact Gothic"/>
              </a:rPr>
              <a:t>Institutional Silos: Most repositories are confined within individual universities, limiting collaboration and visibility.</a:t>
            </a:r>
          </a:p>
          <a:p>
            <a:pPr algn="l" marL="640079" indent="-213360" lvl="2">
              <a:lnSpc>
                <a:spcPts val="3639"/>
              </a:lnSpc>
            </a:pPr>
          </a:p>
        </p:txBody>
      </p:sp>
      <p:sp>
        <p:nvSpPr>
          <p:cNvPr name="TextBox 7" id="7"/>
          <p:cNvSpPr txBox="true"/>
          <p:nvPr/>
        </p:nvSpPr>
        <p:spPr>
          <a:xfrm rot="0">
            <a:off x="1678592" y="7285441"/>
            <a:ext cx="7552868" cy="1709737"/>
          </a:xfrm>
          <a:prstGeom prst="rect">
            <a:avLst/>
          </a:prstGeom>
        </p:spPr>
        <p:txBody>
          <a:bodyPr anchor="t" rtlCol="false" tIns="0" lIns="0" bIns="0" rIns="0">
            <a:spAutoFit/>
          </a:bodyPr>
          <a:lstStyle/>
          <a:p>
            <a:pPr algn="l" marL="600075" indent="-200025" lvl="2">
              <a:lnSpc>
                <a:spcPts val="3412"/>
              </a:lnSpc>
              <a:buFont typeface="Arial"/>
              <a:buChar char="⚬"/>
            </a:pPr>
            <a:r>
              <a:rPr lang="en-US" sz="2625" spc="105">
                <a:solidFill>
                  <a:srgbClr val="FFFFFF"/>
                </a:solidFill>
                <a:latin typeface="Didact Gothic"/>
                <a:ea typeface="Didact Gothic"/>
                <a:cs typeface="Didact Gothic"/>
                <a:sym typeface="Didact Gothic"/>
              </a:rPr>
              <a:t>Limited Accessibility: Many platforms are not mobile- or backpack-friendly, metaphorically speaking—not easily accessible or portable.</a:t>
            </a:r>
          </a:p>
          <a:p>
            <a:pPr algn="l" marL="600075" indent="-200025" lvl="2">
              <a:lnSpc>
                <a:spcPts val="3412"/>
              </a:lnSpc>
            </a:pPr>
          </a:p>
        </p:txBody>
      </p:sp>
      <p:sp>
        <p:nvSpPr>
          <p:cNvPr name="TextBox 8" id="8"/>
          <p:cNvSpPr txBox="true"/>
          <p:nvPr/>
        </p:nvSpPr>
        <p:spPr>
          <a:xfrm rot="0">
            <a:off x="1591132" y="5216459"/>
            <a:ext cx="7552868" cy="1672527"/>
          </a:xfrm>
          <a:prstGeom prst="rect">
            <a:avLst/>
          </a:prstGeom>
        </p:spPr>
        <p:txBody>
          <a:bodyPr anchor="t" rtlCol="false" tIns="0" lIns="0" bIns="0" rIns="0">
            <a:spAutoFit/>
          </a:bodyPr>
          <a:lstStyle/>
          <a:p>
            <a:pPr algn="l" marL="584072" indent="-194691" lvl="2">
              <a:lnSpc>
                <a:spcPts val="3321"/>
              </a:lnSpc>
              <a:buFont typeface="Arial"/>
              <a:buChar char="⚬"/>
            </a:pPr>
            <a:r>
              <a:rPr lang="en-US" sz="2554" spc="102">
                <a:solidFill>
                  <a:srgbClr val="FFFFFF"/>
                </a:solidFill>
                <a:latin typeface="Didact Gothic"/>
                <a:ea typeface="Didact Gothic"/>
                <a:cs typeface="Didact Gothic"/>
                <a:sym typeface="Didact Gothic"/>
              </a:rPr>
              <a:t>Inconsistent Presentation: Projects are shared in various formats across different platforms, reducing accessibility and engagement.</a:t>
            </a:r>
          </a:p>
          <a:p>
            <a:pPr algn="l" marL="584072" indent="-194691" lvl="2">
              <a:lnSpc>
                <a:spcPts val="3321"/>
              </a:lnSpc>
            </a:pPr>
          </a:p>
        </p:txBody>
      </p:sp>
      <p:sp>
        <p:nvSpPr>
          <p:cNvPr name="TextBox 9" id="9"/>
          <p:cNvSpPr txBox="true"/>
          <p:nvPr/>
        </p:nvSpPr>
        <p:spPr>
          <a:xfrm rot="0">
            <a:off x="10182640" y="3156519"/>
            <a:ext cx="7552868" cy="1299274"/>
          </a:xfrm>
          <a:prstGeom prst="rect">
            <a:avLst/>
          </a:prstGeom>
        </p:spPr>
        <p:txBody>
          <a:bodyPr anchor="t" rtlCol="false" tIns="0" lIns="0" bIns="0" rIns="0">
            <a:spAutoFit/>
          </a:bodyPr>
          <a:lstStyle/>
          <a:p>
            <a:pPr algn="l" marL="616076" indent="-205359" lvl="2">
              <a:lnSpc>
                <a:spcPts val="3503"/>
              </a:lnSpc>
              <a:buFont typeface="Arial"/>
              <a:buChar char="⚬"/>
            </a:pPr>
            <a:r>
              <a:rPr lang="en-US" sz="2694" spc="107">
                <a:solidFill>
                  <a:srgbClr val="FFFFFF"/>
                </a:solidFill>
                <a:latin typeface="Didact Gothic"/>
                <a:ea typeface="Didact Gothic"/>
                <a:cs typeface="Didact Gothic"/>
                <a:sym typeface="Didact Gothic"/>
              </a:rPr>
              <a:t>High Maintenance &amp; Redundancy: Maintaining multiple disconnected systems increases costs and effort for institutions</a:t>
            </a:r>
          </a:p>
        </p:txBody>
      </p:sp>
      <p:sp>
        <p:nvSpPr>
          <p:cNvPr name="TextBox 10" id="10"/>
          <p:cNvSpPr txBox="true"/>
          <p:nvPr/>
        </p:nvSpPr>
        <p:spPr>
          <a:xfrm rot="0">
            <a:off x="10182640" y="5216459"/>
            <a:ext cx="7552868" cy="1364615"/>
          </a:xfrm>
          <a:prstGeom prst="rect">
            <a:avLst/>
          </a:prstGeom>
        </p:spPr>
        <p:txBody>
          <a:bodyPr anchor="t" rtlCol="false" tIns="0" lIns="0" bIns="0" rIns="0">
            <a:spAutoFit/>
          </a:bodyPr>
          <a:lstStyle/>
          <a:p>
            <a:pPr algn="l" marL="640079" indent="-213360" lvl="2">
              <a:lnSpc>
                <a:spcPts val="3639"/>
              </a:lnSpc>
              <a:buFont typeface="Arial"/>
              <a:buChar char="⚬"/>
            </a:pPr>
            <a:r>
              <a:rPr lang="en-US" sz="2799" spc="111">
                <a:solidFill>
                  <a:srgbClr val="FFFFFF"/>
                </a:solidFill>
                <a:latin typeface="Didact Gothic"/>
                <a:ea typeface="Didact Gothic"/>
                <a:cs typeface="Didact Gothic"/>
                <a:sym typeface="Didact Gothic"/>
              </a:rPr>
              <a:t>Lack of Versatility: Existing platforms don’t support interdisciplinary or multimedia projects effectively.</a:t>
            </a:r>
          </a:p>
        </p:txBody>
      </p:sp>
      <p:sp>
        <p:nvSpPr>
          <p:cNvPr name="TextBox 11" id="11"/>
          <p:cNvSpPr txBox="true"/>
          <p:nvPr/>
        </p:nvSpPr>
        <p:spPr>
          <a:xfrm rot="0">
            <a:off x="1028700" y="695325"/>
            <a:ext cx="7415412" cy="3158490"/>
          </a:xfrm>
          <a:prstGeom prst="rect">
            <a:avLst/>
          </a:prstGeom>
        </p:spPr>
        <p:txBody>
          <a:bodyPr anchor="t" rtlCol="false" tIns="0" lIns="0" bIns="0" rIns="0">
            <a:spAutoFit/>
          </a:bodyPr>
          <a:lstStyle/>
          <a:p>
            <a:pPr algn="l">
              <a:lnSpc>
                <a:spcPts val="8400"/>
              </a:lnSpc>
            </a:pPr>
            <a:r>
              <a:rPr lang="en-US" sz="5600" spc="448">
                <a:solidFill>
                  <a:srgbClr val="FFFFFF"/>
                </a:solidFill>
                <a:latin typeface="Didact Gothic"/>
                <a:ea typeface="Didact Gothic"/>
                <a:cs typeface="Didact Gothic"/>
                <a:sym typeface="Didact Gothic"/>
              </a:rPr>
              <a:t>IDENTIFICATION OF GAPS</a:t>
            </a:r>
          </a:p>
          <a:p>
            <a:pPr algn="l">
              <a:lnSpc>
                <a:spcPts val="8400"/>
              </a:lnSpc>
            </a:pPr>
          </a:p>
        </p:txBody>
      </p:sp>
      <p:sp>
        <p:nvSpPr>
          <p:cNvPr name="TextBox 12" id="12"/>
          <p:cNvSpPr txBox="true"/>
          <p:nvPr/>
        </p:nvSpPr>
        <p:spPr>
          <a:xfrm rot="0">
            <a:off x="17735509" y="9501303"/>
            <a:ext cx="152400" cy="199850"/>
          </a:xfrm>
          <a:prstGeom prst="rect">
            <a:avLst/>
          </a:prstGeom>
        </p:spPr>
        <p:txBody>
          <a:bodyPr anchor="t" rtlCol="false" tIns="0" lIns="0" bIns="0" rIns="0">
            <a:spAutoFit/>
          </a:bodyPr>
          <a:lstStyle/>
          <a:p>
            <a:pPr algn="r">
              <a:lnSpc>
                <a:spcPts val="1584"/>
              </a:lnSpc>
            </a:pPr>
            <a:r>
              <a:rPr lang="en-US" sz="1131" spc="45">
                <a:solidFill>
                  <a:srgbClr val="FFFFFF"/>
                </a:solidFill>
                <a:latin typeface="Didact Gothic"/>
                <a:ea typeface="Didact Gothic"/>
                <a:cs typeface="Didact Gothic"/>
                <a:sym typeface="Didact Gothic"/>
              </a:rPr>
              <a:t>10</a:t>
            </a:r>
          </a:p>
        </p:txBody>
      </p:sp>
      <p:sp>
        <p:nvSpPr>
          <p:cNvPr name="TextBox 13" id="13"/>
          <p:cNvSpPr txBox="true"/>
          <p:nvPr/>
        </p:nvSpPr>
        <p:spPr>
          <a:xfrm rot="0">
            <a:off x="10258841" y="7294966"/>
            <a:ext cx="7552868" cy="1299274"/>
          </a:xfrm>
          <a:prstGeom prst="rect">
            <a:avLst/>
          </a:prstGeom>
        </p:spPr>
        <p:txBody>
          <a:bodyPr anchor="t" rtlCol="false" tIns="0" lIns="0" bIns="0" rIns="0">
            <a:spAutoFit/>
          </a:bodyPr>
          <a:lstStyle/>
          <a:p>
            <a:pPr algn="l" marL="616076" indent="-205359" lvl="2">
              <a:lnSpc>
                <a:spcPts val="3503"/>
              </a:lnSpc>
              <a:buFont typeface="Arial"/>
              <a:buChar char="⚬"/>
            </a:pPr>
            <a:r>
              <a:rPr lang="en-US" sz="2694" spc="107">
                <a:solidFill>
                  <a:srgbClr val="FFFFFF"/>
                </a:solidFill>
                <a:latin typeface="Didact Gothic"/>
                <a:ea typeface="Didact Gothic"/>
                <a:cs typeface="Didact Gothic"/>
                <a:sym typeface="Didact Gothic"/>
              </a:rPr>
              <a:t>Low Discoverability: Without proper indexing and exposure, many great student works remain hidden and underutilized.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an icon of text bubbles with symbols"/>
          <p:cNvSpPr/>
          <p:nvPr/>
        </p:nvSpPr>
        <p:spPr>
          <a:xfrm flipH="false" flipV="false" rot="0">
            <a:off x="671040" y="5660357"/>
            <a:ext cx="910708" cy="910708"/>
          </a:xfrm>
          <a:custGeom>
            <a:avLst/>
            <a:gdLst/>
            <a:ahLst/>
            <a:cxnLst/>
            <a:rect r="r" b="b" t="t" l="l"/>
            <a:pathLst>
              <a:path h="910708" w="910708">
                <a:moveTo>
                  <a:pt x="0" y="0"/>
                </a:moveTo>
                <a:lnTo>
                  <a:pt x="910708" y="0"/>
                </a:lnTo>
                <a:lnTo>
                  <a:pt x="910708" y="910708"/>
                </a:lnTo>
                <a:lnTo>
                  <a:pt x="0" y="9107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descr="an icon of a lightbulb"/>
          <p:cNvSpPr/>
          <p:nvPr/>
        </p:nvSpPr>
        <p:spPr>
          <a:xfrm flipH="false" flipV="false" rot="0">
            <a:off x="671040" y="3560386"/>
            <a:ext cx="715320" cy="910708"/>
          </a:xfrm>
          <a:custGeom>
            <a:avLst/>
            <a:gdLst/>
            <a:ahLst/>
            <a:cxnLst/>
            <a:rect r="r" b="b" t="t" l="l"/>
            <a:pathLst>
              <a:path h="910708" w="715320">
                <a:moveTo>
                  <a:pt x="0" y="0"/>
                </a:moveTo>
                <a:lnTo>
                  <a:pt x="715320" y="0"/>
                </a:lnTo>
                <a:lnTo>
                  <a:pt x="715320" y="910708"/>
                </a:lnTo>
                <a:lnTo>
                  <a:pt x="0" y="910708"/>
                </a:lnTo>
                <a:lnTo>
                  <a:pt x="0" y="0"/>
                </a:lnTo>
                <a:close/>
              </a:path>
            </a:pathLst>
          </a:custGeom>
          <a:blipFill>
            <a:blip r:embed="rId4">
              <a:extLst>
                <a:ext uri="{96DAC541-7B7A-43D3-8B79-37D633B846F1}">
                  <asvg:svgBlip xmlns:asvg="http://schemas.microsoft.com/office/drawing/2016/SVG/main" r:embed="rId5"/>
                </a:ext>
              </a:extLst>
            </a:blip>
            <a:stretch>
              <a:fillRect l="-395" t="0" r="-395" b="0"/>
            </a:stretch>
          </a:blipFill>
        </p:spPr>
      </p:sp>
      <p:grpSp>
        <p:nvGrpSpPr>
          <p:cNvPr name="Group 4" id="4"/>
          <p:cNvGrpSpPr/>
          <p:nvPr/>
        </p:nvGrpSpPr>
        <p:grpSpPr>
          <a:xfrm rot="0">
            <a:off x="-7092365" y="-1955338"/>
            <a:ext cx="14962533" cy="14438844"/>
            <a:chOff x="0" y="0"/>
            <a:chExt cx="19950044" cy="19251792"/>
          </a:xfrm>
        </p:grpSpPr>
        <p:sp>
          <p:nvSpPr>
            <p:cNvPr name="Freeform 5" id="5">
              <a:extLst>
                <a:ext uri="{C183D7F6-B498-43B3-948B-1728B52AA6E4}">
                  <adec:decorative xmlns:adec="http://schemas.microsoft.com/office/drawing/2017/decorative" val="1"/>
                </a:ext>
              </a:extLst>
            </p:cNvPr>
            <p:cNvSpPr/>
            <p:nvPr/>
          </p:nvSpPr>
          <p:spPr>
            <a:xfrm flipH="false" flipV="false" rot="0">
              <a:off x="0" y="0"/>
              <a:ext cx="19950049" cy="19251803"/>
            </a:xfrm>
            <a:custGeom>
              <a:avLst/>
              <a:gdLst/>
              <a:ahLst/>
              <a:cxnLst/>
              <a:rect r="r" b="b" t="t" l="l"/>
              <a:pathLst>
                <a:path h="19251803" w="19950049">
                  <a:moveTo>
                    <a:pt x="0" y="0"/>
                  </a:moveTo>
                  <a:lnTo>
                    <a:pt x="19950049" y="0"/>
                  </a:lnTo>
                  <a:lnTo>
                    <a:pt x="19950049" y="19251803"/>
                  </a:lnTo>
                  <a:lnTo>
                    <a:pt x="0" y="19251803"/>
                  </a:lnTo>
                  <a:lnTo>
                    <a:pt x="0" y="0"/>
                  </a:lnTo>
                  <a:close/>
                </a:path>
              </a:pathLst>
            </a:custGeom>
            <a:blipFill>
              <a:blip r:embed="rId6"/>
              <a:stretch>
                <a:fillRect l="0" t="-10" r="0" b="-10"/>
              </a:stretch>
            </a:blipFill>
          </p:spPr>
        </p:sp>
      </p:grpSp>
      <p:sp>
        <p:nvSpPr>
          <p:cNvPr name="TextBox 6" id="6"/>
          <p:cNvSpPr txBox="true"/>
          <p:nvPr/>
        </p:nvSpPr>
        <p:spPr>
          <a:xfrm rot="0">
            <a:off x="1581748" y="2226437"/>
            <a:ext cx="10736451" cy="5357851"/>
          </a:xfrm>
          <a:prstGeom prst="rect">
            <a:avLst/>
          </a:prstGeom>
        </p:spPr>
        <p:txBody>
          <a:bodyPr anchor="t" rtlCol="false" tIns="0" lIns="0" bIns="0" rIns="0">
            <a:spAutoFit/>
          </a:bodyPr>
          <a:lstStyle/>
          <a:p>
            <a:pPr algn="l" marL="708538" indent="-236179" lvl="2">
              <a:lnSpc>
                <a:spcPts val="5331"/>
              </a:lnSpc>
              <a:buFont typeface="Arial"/>
              <a:buChar char="⚬"/>
            </a:pPr>
            <a:r>
              <a:rPr lang="en-US" sz="3099" spc="123">
                <a:solidFill>
                  <a:srgbClr val="FFFFFF"/>
                </a:solidFill>
                <a:latin typeface="Didact Gothic"/>
                <a:ea typeface="Didact Gothic"/>
                <a:cs typeface="Didact Gothic"/>
                <a:sym typeface="Didact Gothic"/>
              </a:rPr>
              <a:t>Design &amp; Development of Unified Academic Project Showcase Platform</a:t>
            </a:r>
          </a:p>
          <a:p>
            <a:pPr algn="l" marL="708538" indent="-236179" lvl="2">
              <a:lnSpc>
                <a:spcPts val="5331"/>
              </a:lnSpc>
              <a:buFont typeface="Arial"/>
              <a:buChar char="⚬"/>
            </a:pPr>
            <a:r>
              <a:rPr lang="en-US" sz="3099" spc="123">
                <a:solidFill>
                  <a:srgbClr val="FFFFFF"/>
                </a:solidFill>
                <a:latin typeface="Didact Gothic"/>
                <a:ea typeface="Didact Gothic"/>
                <a:cs typeface="Didact Gothic"/>
                <a:sym typeface="Didact Gothic"/>
              </a:rPr>
              <a:t>Interface Simplification &amp; Lightweight Design</a:t>
            </a:r>
          </a:p>
          <a:p>
            <a:pPr algn="l" marL="708538" indent="-236179" lvl="2">
              <a:lnSpc>
                <a:spcPts val="5331"/>
              </a:lnSpc>
              <a:buFont typeface="Arial"/>
              <a:buChar char="⚬"/>
            </a:pPr>
            <a:r>
              <a:rPr lang="en-US" sz="3099" spc="123">
                <a:solidFill>
                  <a:srgbClr val="FFFFFF"/>
                </a:solidFill>
                <a:latin typeface="Didact Gothic"/>
                <a:ea typeface="Didact Gothic"/>
                <a:cs typeface="Didact Gothic"/>
                <a:sym typeface="Didact Gothic"/>
              </a:rPr>
              <a:t>Enhancing Navigation &amp; User Experience</a:t>
            </a:r>
          </a:p>
          <a:p>
            <a:pPr algn="l" marL="708538" indent="-236179" lvl="2">
              <a:lnSpc>
                <a:spcPts val="5331"/>
              </a:lnSpc>
              <a:buFont typeface="Arial"/>
              <a:buChar char="⚬"/>
            </a:pPr>
            <a:r>
              <a:rPr lang="en-US" sz="3099" spc="123">
                <a:solidFill>
                  <a:srgbClr val="FFFFFF"/>
                </a:solidFill>
                <a:latin typeface="Didact Gothic"/>
                <a:ea typeface="Didact Gothic"/>
                <a:cs typeface="Didact Gothic"/>
                <a:sym typeface="Didact Gothic"/>
              </a:rPr>
              <a:t>Improving Platform Resilience &amp; Scalability</a:t>
            </a:r>
          </a:p>
          <a:p>
            <a:pPr algn="l" marL="708538" indent="-236179" lvl="2">
              <a:lnSpc>
                <a:spcPts val="5331"/>
              </a:lnSpc>
              <a:buFont typeface="Arial"/>
              <a:buChar char="⚬"/>
            </a:pPr>
            <a:r>
              <a:rPr lang="en-US" sz="3099" spc="123">
                <a:solidFill>
                  <a:srgbClr val="FFFFFF"/>
                </a:solidFill>
                <a:latin typeface="Didact Gothic"/>
                <a:ea typeface="Didact Gothic"/>
                <a:cs typeface="Didact Gothic"/>
                <a:sym typeface="Didact Gothic"/>
              </a:rPr>
              <a:t>Optimisation of Content Flow &amp; Discovery</a:t>
            </a:r>
          </a:p>
          <a:p>
            <a:pPr algn="l" marL="708538" indent="-236179" lvl="2">
              <a:lnSpc>
                <a:spcPts val="5331"/>
              </a:lnSpc>
              <a:buFont typeface="Arial"/>
              <a:buChar char="⚬"/>
            </a:pPr>
            <a:r>
              <a:rPr lang="en-US" sz="3099" spc="123">
                <a:solidFill>
                  <a:srgbClr val="FFFFFF"/>
                </a:solidFill>
                <a:latin typeface="Didact Gothic"/>
                <a:ea typeface="Didact Gothic"/>
                <a:cs typeface="Didact Gothic"/>
                <a:sym typeface="Didact Gothic"/>
              </a:rPr>
              <a:t>Optimisation of Platform Performance</a:t>
            </a:r>
          </a:p>
          <a:p>
            <a:pPr algn="l" marL="708538" indent="-236179" lvl="2">
              <a:lnSpc>
                <a:spcPts val="5331"/>
              </a:lnSpc>
            </a:pPr>
          </a:p>
        </p:txBody>
      </p:sp>
      <p:sp>
        <p:nvSpPr>
          <p:cNvPr name="TextBox 7" id="7"/>
          <p:cNvSpPr txBox="true"/>
          <p:nvPr/>
        </p:nvSpPr>
        <p:spPr>
          <a:xfrm rot="0">
            <a:off x="1028700" y="695325"/>
            <a:ext cx="11088777" cy="2091690"/>
          </a:xfrm>
          <a:prstGeom prst="rect">
            <a:avLst/>
          </a:prstGeom>
        </p:spPr>
        <p:txBody>
          <a:bodyPr anchor="t" rtlCol="false" tIns="0" lIns="0" bIns="0" rIns="0">
            <a:spAutoFit/>
          </a:bodyPr>
          <a:lstStyle/>
          <a:p>
            <a:pPr algn="l">
              <a:lnSpc>
                <a:spcPts val="8400"/>
              </a:lnSpc>
            </a:pPr>
            <a:r>
              <a:rPr lang="en-US" sz="5600" spc="448">
                <a:solidFill>
                  <a:srgbClr val="000000"/>
                </a:solidFill>
                <a:latin typeface="Didact Gothic"/>
                <a:ea typeface="Didact Gothic"/>
                <a:cs typeface="Didact Gothic"/>
                <a:sym typeface="Didact Gothic"/>
              </a:rPr>
              <a:t>SCOPE OF WORK</a:t>
            </a:r>
          </a:p>
          <a:p>
            <a:pPr algn="l">
              <a:lnSpc>
                <a:spcPts val="8400"/>
              </a:lnSpc>
            </a:pPr>
          </a:p>
        </p:txBody>
      </p:sp>
      <p:sp>
        <p:nvSpPr>
          <p:cNvPr name="TextBox 8" id="8"/>
          <p:cNvSpPr txBox="true"/>
          <p:nvPr/>
        </p:nvSpPr>
        <p:spPr>
          <a:xfrm rot="0">
            <a:off x="17735509" y="9510828"/>
            <a:ext cx="152400" cy="205878"/>
          </a:xfrm>
          <a:prstGeom prst="rect">
            <a:avLst/>
          </a:prstGeom>
        </p:spPr>
        <p:txBody>
          <a:bodyPr anchor="t" rtlCol="false" tIns="0" lIns="0" bIns="0" rIns="0">
            <a:spAutoFit/>
          </a:bodyPr>
          <a:lstStyle/>
          <a:p>
            <a:pPr algn="r">
              <a:lnSpc>
                <a:spcPts val="1777"/>
              </a:lnSpc>
            </a:pPr>
            <a:r>
              <a:rPr lang="en-US" sz="1269" spc="50">
                <a:solidFill>
                  <a:srgbClr val="FFFFFF"/>
                </a:solidFill>
                <a:latin typeface="Didact Gothic"/>
                <a:ea typeface="Didact Gothic"/>
                <a:cs typeface="Didact Gothic"/>
                <a:sym typeface="Didact Gothic"/>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509195">
            <a:off x="-3786040" y="-2516272"/>
            <a:ext cx="11627886" cy="13925612"/>
            <a:chOff x="0" y="0"/>
            <a:chExt cx="15503848" cy="18567483"/>
          </a:xfrm>
        </p:grpSpPr>
        <p:sp>
          <p:nvSpPr>
            <p:cNvPr name="Freeform 3" id="3" descr="a glowing gradient brush stroke"/>
            <p:cNvSpPr/>
            <p:nvPr/>
          </p:nvSpPr>
          <p:spPr>
            <a:xfrm flipH="false" flipV="false" rot="0">
              <a:off x="0" y="0"/>
              <a:ext cx="15503906" cy="18567527"/>
            </a:xfrm>
            <a:custGeom>
              <a:avLst/>
              <a:gdLst/>
              <a:ahLst/>
              <a:cxnLst/>
              <a:rect r="r" b="b" t="t" l="l"/>
              <a:pathLst>
                <a:path h="18567527" w="15503906">
                  <a:moveTo>
                    <a:pt x="0" y="0"/>
                  </a:moveTo>
                  <a:lnTo>
                    <a:pt x="15503906" y="0"/>
                  </a:lnTo>
                  <a:lnTo>
                    <a:pt x="15503906" y="18567527"/>
                  </a:lnTo>
                  <a:lnTo>
                    <a:pt x="0" y="18567527"/>
                  </a:lnTo>
                  <a:lnTo>
                    <a:pt x="0" y="0"/>
                  </a:lnTo>
                  <a:close/>
                </a:path>
              </a:pathLst>
            </a:custGeom>
            <a:blipFill>
              <a:blip r:embed="rId2"/>
              <a:stretch>
                <a:fillRect l="-13" t="0" r="-13" b="0"/>
              </a:stretch>
            </a:blipFill>
          </p:spPr>
        </p:sp>
      </p:grpSp>
      <p:grpSp>
        <p:nvGrpSpPr>
          <p:cNvPr name="Group 4" id="4"/>
          <p:cNvGrpSpPr/>
          <p:nvPr/>
        </p:nvGrpSpPr>
        <p:grpSpPr>
          <a:xfrm rot="0">
            <a:off x="1028700" y="1429152"/>
            <a:ext cx="7226698" cy="7428696"/>
            <a:chOff x="0" y="0"/>
            <a:chExt cx="9635597" cy="9904928"/>
          </a:xfrm>
        </p:grpSpPr>
        <p:sp>
          <p:nvSpPr>
            <p:cNvPr name="Freeform 5" id="5">
              <a:extLst>
                <a:ext uri="{C183D7F6-B498-43B3-948B-1728B52AA6E4}">
                  <adec:decorative xmlns:adec="http://schemas.microsoft.com/office/drawing/2017/decorative" val="1"/>
                </a:ext>
              </a:extLst>
            </p:cNvPr>
            <p:cNvSpPr/>
            <p:nvPr/>
          </p:nvSpPr>
          <p:spPr>
            <a:xfrm flipH="false" flipV="false" rot="0">
              <a:off x="0" y="0"/>
              <a:ext cx="9635617" cy="9904984"/>
            </a:xfrm>
            <a:custGeom>
              <a:avLst/>
              <a:gdLst/>
              <a:ahLst/>
              <a:cxnLst/>
              <a:rect r="r" b="b" t="t" l="l"/>
              <a:pathLst>
                <a:path h="9904984" w="9635617">
                  <a:moveTo>
                    <a:pt x="9339707" y="9904984"/>
                  </a:moveTo>
                  <a:lnTo>
                    <a:pt x="295910" y="9904984"/>
                  </a:lnTo>
                  <a:cubicBezTo>
                    <a:pt x="132842" y="9904984"/>
                    <a:pt x="0" y="9772142"/>
                    <a:pt x="0" y="9609074"/>
                  </a:cubicBezTo>
                  <a:lnTo>
                    <a:pt x="0" y="295910"/>
                  </a:lnTo>
                  <a:cubicBezTo>
                    <a:pt x="0" y="132842"/>
                    <a:pt x="132842" y="0"/>
                    <a:pt x="295910" y="0"/>
                  </a:cubicBezTo>
                  <a:lnTo>
                    <a:pt x="9339707" y="0"/>
                  </a:lnTo>
                  <a:cubicBezTo>
                    <a:pt x="9502775" y="0"/>
                    <a:pt x="9635617" y="132842"/>
                    <a:pt x="9635617" y="295910"/>
                  </a:cubicBezTo>
                  <a:lnTo>
                    <a:pt x="9635617" y="9608947"/>
                  </a:lnTo>
                  <a:cubicBezTo>
                    <a:pt x="9635617" y="9772015"/>
                    <a:pt x="9502775" y="9904857"/>
                    <a:pt x="9339707" y="9904857"/>
                  </a:cubicBezTo>
                  <a:close/>
                </a:path>
              </a:pathLst>
            </a:custGeom>
            <a:solidFill>
              <a:srgbClr val="FFFFFF">
                <a:alpha val="15686"/>
              </a:srgbClr>
            </a:solidFill>
          </p:spPr>
        </p:sp>
      </p:grpSp>
      <p:sp>
        <p:nvSpPr>
          <p:cNvPr name="TextBox 6" id="6"/>
          <p:cNvSpPr txBox="true"/>
          <p:nvPr/>
        </p:nvSpPr>
        <p:spPr>
          <a:xfrm rot="0">
            <a:off x="9603171" y="2559631"/>
            <a:ext cx="7181036" cy="2802255"/>
          </a:xfrm>
          <a:prstGeom prst="rect">
            <a:avLst/>
          </a:prstGeom>
        </p:spPr>
        <p:txBody>
          <a:bodyPr anchor="t" rtlCol="false" tIns="0" lIns="0" bIns="0" rIns="0">
            <a:spAutoFit/>
          </a:bodyPr>
          <a:lstStyle/>
          <a:p>
            <a:pPr algn="l">
              <a:lnSpc>
                <a:spcPts val="3705"/>
              </a:lnSpc>
            </a:pPr>
            <a:r>
              <a:rPr lang="en-US" sz="2850" spc="114">
                <a:solidFill>
                  <a:srgbClr val="FFFFFF"/>
                </a:solidFill>
                <a:latin typeface="Didact Gothic"/>
                <a:ea typeface="Didact Gothic"/>
                <a:cs typeface="Didact Gothic"/>
                <a:sym typeface="Didact Gothic"/>
              </a:rPr>
              <a:t>To develop the Unified Online Platform to Showcase Unique Student Projects, we used Python as the programming language and REACT and FLASK as the web framework.</a:t>
            </a:r>
          </a:p>
          <a:p>
            <a:pPr algn="l">
              <a:lnSpc>
                <a:spcPts val="3705"/>
              </a:lnSpc>
            </a:pPr>
          </a:p>
        </p:txBody>
      </p:sp>
      <p:sp>
        <p:nvSpPr>
          <p:cNvPr name="TextBox 7" id="7"/>
          <p:cNvSpPr txBox="true"/>
          <p:nvPr/>
        </p:nvSpPr>
        <p:spPr>
          <a:xfrm rot="0">
            <a:off x="1741000" y="2556807"/>
            <a:ext cx="6514398" cy="2091690"/>
          </a:xfrm>
          <a:prstGeom prst="rect">
            <a:avLst/>
          </a:prstGeom>
        </p:spPr>
        <p:txBody>
          <a:bodyPr anchor="t" rtlCol="false" tIns="0" lIns="0" bIns="0" rIns="0">
            <a:spAutoFit/>
          </a:bodyPr>
          <a:lstStyle/>
          <a:p>
            <a:pPr algn="l">
              <a:lnSpc>
                <a:spcPts val="8400"/>
              </a:lnSpc>
            </a:pPr>
            <a:r>
              <a:rPr lang="en-US" sz="5600" spc="448">
                <a:solidFill>
                  <a:srgbClr val="000000"/>
                </a:solidFill>
                <a:latin typeface="Didact Gothic"/>
                <a:ea typeface="Didact Gothic"/>
                <a:cs typeface="Didact Gothic"/>
                <a:sym typeface="Didact Gothic"/>
              </a:rPr>
              <a:t>TOOLS </a:t>
            </a:r>
          </a:p>
          <a:p>
            <a:pPr algn="l">
              <a:lnSpc>
                <a:spcPts val="8400"/>
              </a:lnSpc>
            </a:pPr>
            <a:r>
              <a:rPr lang="en-US" sz="5600" spc="448">
                <a:solidFill>
                  <a:srgbClr val="000000"/>
                </a:solidFill>
                <a:latin typeface="Didact Gothic"/>
                <a:ea typeface="Didact Gothic"/>
                <a:cs typeface="Didact Gothic"/>
                <a:sym typeface="Didact Gothic"/>
              </a:rPr>
              <a:t>AND LANGUAGES</a:t>
            </a:r>
          </a:p>
        </p:txBody>
      </p:sp>
      <p:sp>
        <p:nvSpPr>
          <p:cNvPr name="TextBox 8" id="8"/>
          <p:cNvSpPr txBox="true"/>
          <p:nvPr/>
        </p:nvSpPr>
        <p:spPr>
          <a:xfrm rot="0">
            <a:off x="17735509" y="9510828"/>
            <a:ext cx="152400" cy="198261"/>
          </a:xfrm>
          <a:prstGeom prst="rect">
            <a:avLst/>
          </a:prstGeom>
        </p:spPr>
        <p:txBody>
          <a:bodyPr anchor="t" rtlCol="false" tIns="0" lIns="0" bIns="0" rIns="0">
            <a:spAutoFit/>
          </a:bodyPr>
          <a:lstStyle/>
          <a:p>
            <a:pPr algn="r">
              <a:lnSpc>
                <a:spcPts val="1672"/>
              </a:lnSpc>
            </a:pPr>
            <a:r>
              <a:rPr lang="en-US" sz="1194" spc="47">
                <a:solidFill>
                  <a:srgbClr val="FFFFFF"/>
                </a:solidFill>
                <a:latin typeface="Didact Gothic"/>
                <a:ea typeface="Didact Gothic"/>
                <a:cs typeface="Didact Gothic"/>
                <a:sym typeface="Didact Gothic"/>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509195">
            <a:off x="9303154" y="272179"/>
            <a:ext cx="11627886" cy="13925612"/>
            <a:chOff x="0" y="0"/>
            <a:chExt cx="15503848" cy="18567483"/>
          </a:xfrm>
        </p:grpSpPr>
        <p:sp>
          <p:nvSpPr>
            <p:cNvPr name="Freeform 3" id="3" descr="a glowing gradient brush stroke"/>
            <p:cNvSpPr/>
            <p:nvPr/>
          </p:nvSpPr>
          <p:spPr>
            <a:xfrm flipH="false" flipV="false" rot="0">
              <a:off x="0" y="0"/>
              <a:ext cx="15503906" cy="18567527"/>
            </a:xfrm>
            <a:custGeom>
              <a:avLst/>
              <a:gdLst/>
              <a:ahLst/>
              <a:cxnLst/>
              <a:rect r="r" b="b" t="t" l="l"/>
              <a:pathLst>
                <a:path h="18567527" w="15503906">
                  <a:moveTo>
                    <a:pt x="0" y="0"/>
                  </a:moveTo>
                  <a:lnTo>
                    <a:pt x="15503906" y="0"/>
                  </a:lnTo>
                  <a:lnTo>
                    <a:pt x="15503906" y="18567527"/>
                  </a:lnTo>
                  <a:lnTo>
                    <a:pt x="0" y="18567527"/>
                  </a:lnTo>
                  <a:lnTo>
                    <a:pt x="0" y="0"/>
                  </a:lnTo>
                  <a:close/>
                </a:path>
              </a:pathLst>
            </a:custGeom>
            <a:blipFill>
              <a:blip r:embed="rId2"/>
              <a:stretch>
                <a:fillRect l="-13" t="0" r="-13" b="0"/>
              </a:stretch>
            </a:blipFill>
          </p:spPr>
        </p:sp>
      </p:grpSp>
      <p:sp>
        <p:nvSpPr>
          <p:cNvPr name="TextBox 4" id="4"/>
          <p:cNvSpPr txBox="true"/>
          <p:nvPr/>
        </p:nvSpPr>
        <p:spPr>
          <a:xfrm rot="0">
            <a:off x="1028700" y="458349"/>
            <a:ext cx="14989970" cy="1015365"/>
          </a:xfrm>
          <a:prstGeom prst="rect">
            <a:avLst/>
          </a:prstGeom>
        </p:spPr>
        <p:txBody>
          <a:bodyPr anchor="t" rtlCol="false" tIns="0" lIns="0" bIns="0" rIns="0">
            <a:spAutoFit/>
          </a:bodyPr>
          <a:lstStyle/>
          <a:p>
            <a:pPr algn="l">
              <a:lnSpc>
                <a:spcPts val="8400"/>
              </a:lnSpc>
            </a:pPr>
            <a:r>
              <a:rPr lang="en-US" sz="5600" spc="-140">
                <a:solidFill>
                  <a:srgbClr val="FFFFFF"/>
                </a:solidFill>
                <a:latin typeface="Cardo"/>
                <a:ea typeface="Cardo"/>
                <a:cs typeface="Cardo"/>
                <a:sym typeface="Cardo"/>
              </a:rPr>
              <a:t>PROCESS AND ARCHITECTURE </a:t>
            </a:r>
          </a:p>
        </p:txBody>
      </p:sp>
      <p:sp>
        <p:nvSpPr>
          <p:cNvPr name="Freeform 5" id="5" descr="a glowing gradient brush stroke "/>
          <p:cNvSpPr/>
          <p:nvPr/>
        </p:nvSpPr>
        <p:spPr>
          <a:xfrm flipH="false" flipV="false" rot="0">
            <a:off x="10395014" y="1208919"/>
            <a:ext cx="15350424" cy="15350424"/>
          </a:xfrm>
          <a:custGeom>
            <a:avLst/>
            <a:gdLst/>
            <a:ahLst/>
            <a:cxnLst/>
            <a:rect r="r" b="b" t="t" l="l"/>
            <a:pathLst>
              <a:path h="15350424" w="15350424">
                <a:moveTo>
                  <a:pt x="0" y="0"/>
                </a:moveTo>
                <a:lnTo>
                  <a:pt x="15350424" y="0"/>
                </a:lnTo>
                <a:lnTo>
                  <a:pt x="15350424" y="15350424"/>
                </a:lnTo>
                <a:lnTo>
                  <a:pt x="0" y="153504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028700" y="1815581"/>
            <a:ext cx="15901795" cy="7848600"/>
          </a:xfrm>
          <a:prstGeom prst="rect">
            <a:avLst/>
          </a:prstGeom>
        </p:spPr>
        <p:txBody>
          <a:bodyPr anchor="t" rtlCol="false" tIns="0" lIns="0" bIns="0" rIns="0">
            <a:spAutoFit/>
          </a:bodyPr>
          <a:lstStyle/>
          <a:p>
            <a:pPr algn="l">
              <a:lnSpc>
                <a:spcPts val="3900"/>
              </a:lnSpc>
            </a:pPr>
            <a:r>
              <a:rPr lang="en-US" sz="3000" spc="240">
                <a:solidFill>
                  <a:srgbClr val="FFFFFF"/>
                </a:solidFill>
                <a:latin typeface="Didact Gothic"/>
                <a:ea typeface="Didact Gothic"/>
                <a:cs typeface="Didact Gothic"/>
                <a:sym typeface="Didact Gothic"/>
              </a:rPr>
              <a:t>1. Requirements Gathering and Planning:</a:t>
            </a:r>
          </a:p>
          <a:p>
            <a:pPr algn="l">
              <a:lnSpc>
                <a:spcPts val="3900"/>
              </a:lnSpc>
            </a:pPr>
            <a:r>
              <a:rPr lang="en-US" sz="3000" spc="120">
                <a:solidFill>
                  <a:srgbClr val="FFFFFF"/>
                </a:solidFill>
                <a:latin typeface="Didact Gothic"/>
                <a:ea typeface="Didact Gothic"/>
                <a:cs typeface="Didact Gothic"/>
                <a:sym typeface="Didact Gothic"/>
              </a:rPr>
              <a:t>•Goals: Showcase student projects to a wider audience.</a:t>
            </a:r>
          </a:p>
          <a:p>
            <a:pPr algn="l">
              <a:lnSpc>
                <a:spcPts val="3900"/>
              </a:lnSpc>
            </a:pPr>
            <a:r>
              <a:rPr lang="en-US" sz="3000" spc="120">
                <a:solidFill>
                  <a:srgbClr val="FFFFFF"/>
                </a:solidFill>
                <a:latin typeface="Didact Gothic"/>
                <a:ea typeface="Didact Gothic"/>
                <a:cs typeface="Didact Gothic"/>
                <a:sym typeface="Didact Gothic"/>
              </a:rPr>
              <a:t>•Audience: Students, faculty, recruiters, and the public.</a:t>
            </a:r>
          </a:p>
          <a:p>
            <a:pPr algn="l">
              <a:lnSpc>
                <a:spcPts val="3900"/>
              </a:lnSpc>
            </a:pPr>
            <a:r>
              <a:rPr lang="en-US" sz="3000" spc="120">
                <a:solidFill>
                  <a:srgbClr val="FFFFFF"/>
                </a:solidFill>
                <a:latin typeface="Didact Gothic"/>
                <a:ea typeface="Didact Gothic"/>
                <a:cs typeface="Didact Gothic"/>
                <a:sym typeface="Didact Gothic"/>
              </a:rPr>
              <a:t>•Scope: Web platform with user submissions, search/filter options, and media support.</a:t>
            </a:r>
          </a:p>
          <a:p>
            <a:pPr algn="l">
              <a:lnSpc>
                <a:spcPts val="3900"/>
              </a:lnSpc>
            </a:pPr>
            <a:r>
              <a:rPr lang="en-US" sz="3000" spc="120">
                <a:solidFill>
                  <a:srgbClr val="FFFFFF"/>
                </a:solidFill>
                <a:latin typeface="Didact Gothic"/>
                <a:ea typeface="Didact Gothic"/>
                <a:cs typeface="Didact Gothic"/>
                <a:sym typeface="Didact Gothic"/>
              </a:rPr>
              <a:t>•Features: Student login, project uploads, admin panel, categories, responsive design.</a:t>
            </a:r>
          </a:p>
          <a:p>
            <a:pPr algn="l">
              <a:lnSpc>
                <a:spcPts val="1590"/>
              </a:lnSpc>
            </a:pPr>
          </a:p>
          <a:p>
            <a:pPr algn="l">
              <a:lnSpc>
                <a:spcPts val="3900"/>
              </a:lnSpc>
            </a:pPr>
            <a:r>
              <a:rPr lang="en-US" sz="3000" spc="240">
                <a:solidFill>
                  <a:srgbClr val="FFFFFF"/>
                </a:solidFill>
                <a:latin typeface="Didact Gothic"/>
                <a:ea typeface="Didact Gothic"/>
                <a:cs typeface="Didact Gothic"/>
                <a:sym typeface="Didact Gothic"/>
              </a:rPr>
              <a:t>2. Choose Technology Stack:</a:t>
            </a:r>
          </a:p>
          <a:p>
            <a:pPr algn="l">
              <a:lnSpc>
                <a:spcPts val="3900"/>
              </a:lnSpc>
            </a:pPr>
            <a:r>
              <a:rPr lang="en-US" sz="3000" spc="120">
                <a:solidFill>
                  <a:srgbClr val="FFFFFF"/>
                </a:solidFill>
                <a:latin typeface="Didact Gothic"/>
                <a:ea typeface="Didact Gothic"/>
                <a:cs typeface="Didact Gothic"/>
                <a:sym typeface="Didact Gothic"/>
              </a:rPr>
              <a:t>•Frontend: React.js </a:t>
            </a:r>
          </a:p>
          <a:p>
            <a:pPr algn="l">
              <a:lnSpc>
                <a:spcPts val="3900"/>
              </a:lnSpc>
            </a:pPr>
            <a:r>
              <a:rPr lang="en-US" sz="3000" spc="120">
                <a:solidFill>
                  <a:srgbClr val="FFFFFF"/>
                </a:solidFill>
                <a:latin typeface="Didact Gothic"/>
                <a:ea typeface="Didact Gothic"/>
                <a:cs typeface="Didact Gothic"/>
                <a:sym typeface="Didact Gothic"/>
              </a:rPr>
              <a:t>•Backend: Flask</a:t>
            </a:r>
          </a:p>
          <a:p>
            <a:pPr algn="l">
              <a:lnSpc>
                <a:spcPts val="3900"/>
              </a:lnSpc>
            </a:pPr>
            <a:r>
              <a:rPr lang="en-US" sz="3000" spc="120">
                <a:solidFill>
                  <a:srgbClr val="FFFFFF"/>
                </a:solidFill>
                <a:latin typeface="Didact Gothic"/>
                <a:ea typeface="Didact Gothic"/>
                <a:cs typeface="Didact Gothic"/>
                <a:sym typeface="Didact Gothic"/>
              </a:rPr>
              <a:t>•Database: MongoDB</a:t>
            </a:r>
          </a:p>
          <a:p>
            <a:pPr algn="l">
              <a:lnSpc>
                <a:spcPts val="1739"/>
              </a:lnSpc>
            </a:pPr>
          </a:p>
          <a:p>
            <a:pPr algn="l">
              <a:lnSpc>
                <a:spcPts val="3900"/>
              </a:lnSpc>
            </a:pPr>
            <a:r>
              <a:rPr lang="en-US" sz="3000" spc="240">
                <a:solidFill>
                  <a:srgbClr val="FFFFFF"/>
                </a:solidFill>
                <a:latin typeface="Didact Gothic"/>
                <a:ea typeface="Didact Gothic"/>
                <a:cs typeface="Didact Gothic"/>
                <a:sym typeface="Didact Gothic"/>
              </a:rPr>
              <a:t>3. Architectural Design:</a:t>
            </a:r>
          </a:p>
          <a:p>
            <a:pPr algn="l">
              <a:lnSpc>
                <a:spcPts val="3900"/>
              </a:lnSpc>
            </a:pPr>
            <a:r>
              <a:rPr lang="en-US" sz="3000" spc="120">
                <a:solidFill>
                  <a:srgbClr val="FFFFFF"/>
                </a:solidFill>
                <a:latin typeface="Didact Gothic"/>
                <a:ea typeface="Didact Gothic"/>
                <a:cs typeface="Didact Gothic"/>
                <a:sym typeface="Didact Gothic"/>
              </a:rPr>
              <a:t>•Frontend: UI for browsing and uploading projects</a:t>
            </a:r>
          </a:p>
          <a:p>
            <a:pPr algn="l">
              <a:lnSpc>
                <a:spcPts val="3900"/>
              </a:lnSpc>
            </a:pPr>
            <a:r>
              <a:rPr lang="en-US" sz="3000" spc="120">
                <a:solidFill>
                  <a:srgbClr val="FFFFFF"/>
                </a:solidFill>
                <a:latin typeface="Didact Gothic"/>
                <a:ea typeface="Didact Gothic"/>
                <a:cs typeface="Didact Gothic"/>
                <a:sym typeface="Didact Gothic"/>
              </a:rPr>
              <a:t>•Backend: APIs for data handling and authentication</a:t>
            </a:r>
          </a:p>
          <a:p>
            <a:pPr algn="l">
              <a:lnSpc>
                <a:spcPts val="3900"/>
              </a:lnSpc>
            </a:pPr>
            <a:r>
              <a:rPr lang="en-US" sz="3000" spc="120">
                <a:solidFill>
                  <a:srgbClr val="FFFFFF"/>
                </a:solidFill>
                <a:latin typeface="Didact Gothic"/>
                <a:ea typeface="Didact Gothic"/>
                <a:cs typeface="Didact Gothic"/>
                <a:sym typeface="Didact Gothic"/>
              </a:rPr>
              <a:t>•Database: Stores users, projects, and categories</a:t>
            </a:r>
          </a:p>
          <a:p>
            <a:pPr algn="l">
              <a:lnSpc>
                <a:spcPts val="3900"/>
              </a:lnSpc>
            </a:pPr>
            <a:r>
              <a:rPr lang="en-US" sz="3000" spc="120">
                <a:solidFill>
                  <a:srgbClr val="FFFFFF"/>
                </a:solidFill>
                <a:latin typeface="Didact Gothic"/>
                <a:ea typeface="Didact Gothic"/>
                <a:cs typeface="Didact Gothic"/>
                <a:sym typeface="Didact Gothic"/>
              </a:rPr>
              <a:t>•Storage: Manages media files</a:t>
            </a:r>
          </a:p>
          <a:p>
            <a:pPr algn="l">
              <a:lnSpc>
                <a:spcPts val="3900"/>
              </a:lnSpc>
            </a:pPr>
            <a:r>
              <a:rPr lang="en-US" sz="3000" spc="120">
                <a:solidFill>
                  <a:srgbClr val="FFFFFF"/>
                </a:solidFill>
                <a:latin typeface="Didact Gothic"/>
                <a:ea typeface="Didact Gothic"/>
                <a:cs typeface="Didact Gothic"/>
                <a:sym typeface="Didact Gothic"/>
              </a:rPr>
              <a:t>•Admin Panel: Moderation and analytics tools</a:t>
            </a:r>
          </a:p>
        </p:txBody>
      </p:sp>
      <p:sp>
        <p:nvSpPr>
          <p:cNvPr name="TextBox 7" id="7"/>
          <p:cNvSpPr txBox="true"/>
          <p:nvPr/>
        </p:nvSpPr>
        <p:spPr>
          <a:xfrm rot="0">
            <a:off x="17735509" y="9510828"/>
            <a:ext cx="152400" cy="189371"/>
          </a:xfrm>
          <a:prstGeom prst="rect">
            <a:avLst/>
          </a:prstGeom>
        </p:spPr>
        <p:txBody>
          <a:bodyPr anchor="t" rtlCol="false" tIns="0" lIns="0" bIns="0" rIns="0">
            <a:spAutoFit/>
          </a:bodyPr>
          <a:lstStyle/>
          <a:p>
            <a:pPr algn="r">
              <a:lnSpc>
                <a:spcPts val="1637"/>
              </a:lnSpc>
            </a:pPr>
            <a:r>
              <a:rPr lang="en-US" sz="1169" spc="46">
                <a:solidFill>
                  <a:srgbClr val="FFFFFF"/>
                </a:solidFill>
                <a:latin typeface="Didact Gothic"/>
                <a:ea typeface="Didact Gothic"/>
                <a:cs typeface="Didact Gothic"/>
                <a:sym typeface="Didact Gothic"/>
              </a:rPr>
              <a:t>13</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212368" y="2003150"/>
            <a:ext cx="14972248" cy="6934200"/>
          </a:xfrm>
          <a:prstGeom prst="rect">
            <a:avLst/>
          </a:prstGeom>
        </p:spPr>
        <p:txBody>
          <a:bodyPr anchor="t" rtlCol="false" tIns="0" lIns="0" bIns="0" rIns="0">
            <a:spAutoFit/>
          </a:bodyPr>
          <a:lstStyle/>
          <a:p>
            <a:pPr algn="l">
              <a:lnSpc>
                <a:spcPts val="3900"/>
              </a:lnSpc>
            </a:pPr>
            <a:r>
              <a:rPr lang="en-US" sz="3000" spc="120">
                <a:solidFill>
                  <a:srgbClr val="FFFFFF"/>
                </a:solidFill>
                <a:latin typeface="Didact Gothic"/>
                <a:ea typeface="Didact Gothic"/>
                <a:cs typeface="Didact Gothic"/>
                <a:sym typeface="Didact Gothic"/>
              </a:rPr>
              <a:t>• Greater Visibility: Projects reach a global audience, boosting views, engagement, and recognition.</a:t>
            </a:r>
          </a:p>
          <a:p>
            <a:pPr algn="l">
              <a:lnSpc>
                <a:spcPts val="3900"/>
              </a:lnSpc>
            </a:pPr>
          </a:p>
          <a:p>
            <a:pPr algn="l">
              <a:lnSpc>
                <a:spcPts val="3900"/>
              </a:lnSpc>
            </a:pPr>
            <a:r>
              <a:rPr lang="en-US" sz="3000" spc="120">
                <a:solidFill>
                  <a:srgbClr val="FFFFFF"/>
                </a:solidFill>
                <a:latin typeface="Didact Gothic"/>
                <a:ea typeface="Didact Gothic"/>
                <a:cs typeface="Didact Gothic"/>
                <a:sym typeface="Didact Gothic"/>
              </a:rPr>
              <a:t>• Collaboration Boost: Encourages cross-disciplinary teamwork and mentorship across institutions.</a:t>
            </a:r>
          </a:p>
          <a:p>
            <a:pPr algn="l">
              <a:lnSpc>
                <a:spcPts val="3900"/>
              </a:lnSpc>
            </a:pPr>
          </a:p>
          <a:p>
            <a:pPr algn="l">
              <a:lnSpc>
                <a:spcPts val="3900"/>
              </a:lnSpc>
            </a:pPr>
            <a:r>
              <a:rPr lang="en-US" sz="3000" spc="120">
                <a:solidFill>
                  <a:srgbClr val="FFFFFF"/>
                </a:solidFill>
                <a:latin typeface="Didact Gothic"/>
                <a:ea typeface="Didact Gothic"/>
                <a:cs typeface="Didact Gothic"/>
                <a:sym typeface="Didact Gothic"/>
              </a:rPr>
              <a:t>• Originality Assurance: Built-in plagiarism checks uphold academic integrity.</a:t>
            </a:r>
          </a:p>
          <a:p>
            <a:pPr algn="l">
              <a:lnSpc>
                <a:spcPts val="3900"/>
              </a:lnSpc>
            </a:pPr>
          </a:p>
          <a:p>
            <a:pPr algn="l">
              <a:lnSpc>
                <a:spcPts val="3900"/>
              </a:lnSpc>
            </a:pPr>
            <a:r>
              <a:rPr lang="en-US" sz="3000" spc="120">
                <a:solidFill>
                  <a:srgbClr val="FFFFFF"/>
                </a:solidFill>
                <a:latin typeface="Didact Gothic"/>
                <a:ea typeface="Didact Gothic"/>
                <a:cs typeface="Didact Gothic"/>
                <a:sym typeface="Didact Gothic"/>
              </a:rPr>
              <a:t>• Easy Discovery: Smart search and filters connect users with relevant projects and opportunities.</a:t>
            </a:r>
          </a:p>
          <a:p>
            <a:pPr algn="l">
              <a:lnSpc>
                <a:spcPts val="3900"/>
              </a:lnSpc>
            </a:pPr>
          </a:p>
          <a:p>
            <a:pPr algn="l">
              <a:lnSpc>
                <a:spcPts val="3900"/>
              </a:lnSpc>
            </a:pPr>
            <a:r>
              <a:rPr lang="en-US" sz="3000" spc="120">
                <a:solidFill>
                  <a:srgbClr val="FFFFFF"/>
                </a:solidFill>
                <a:latin typeface="Didact Gothic"/>
                <a:ea typeface="Didact Gothic"/>
                <a:cs typeface="Didact Gothic"/>
                <a:sym typeface="Didact Gothic"/>
              </a:rPr>
              <a:t>• Institutional Reputation: Highlights student work, enhancing the image of participating colleges and universities.</a:t>
            </a:r>
          </a:p>
          <a:p>
            <a:pPr algn="l">
              <a:lnSpc>
                <a:spcPts val="3900"/>
              </a:lnSpc>
            </a:pPr>
          </a:p>
        </p:txBody>
      </p:sp>
      <p:sp>
        <p:nvSpPr>
          <p:cNvPr name="TextBox 3" id="3"/>
          <p:cNvSpPr txBox="true"/>
          <p:nvPr/>
        </p:nvSpPr>
        <p:spPr>
          <a:xfrm rot="0">
            <a:off x="1028700" y="785855"/>
            <a:ext cx="8115300" cy="2091690"/>
          </a:xfrm>
          <a:prstGeom prst="rect">
            <a:avLst/>
          </a:prstGeom>
        </p:spPr>
        <p:txBody>
          <a:bodyPr anchor="t" rtlCol="false" tIns="0" lIns="0" bIns="0" rIns="0">
            <a:spAutoFit/>
          </a:bodyPr>
          <a:lstStyle/>
          <a:p>
            <a:pPr algn="l">
              <a:lnSpc>
                <a:spcPts val="8400"/>
              </a:lnSpc>
            </a:pPr>
            <a:r>
              <a:rPr lang="en-US" sz="5600" spc="448">
                <a:solidFill>
                  <a:srgbClr val="FFFFFF"/>
                </a:solidFill>
                <a:latin typeface="Didact Gothic"/>
                <a:ea typeface="Didact Gothic"/>
                <a:cs typeface="Didact Gothic"/>
                <a:sym typeface="Didact Gothic"/>
              </a:rPr>
              <a:t> RESULTS </a:t>
            </a:r>
          </a:p>
          <a:p>
            <a:pPr algn="l">
              <a:lnSpc>
                <a:spcPts val="8400"/>
              </a:lnSpc>
            </a:pPr>
          </a:p>
        </p:txBody>
      </p:sp>
      <p:sp>
        <p:nvSpPr>
          <p:cNvPr name="TextBox 4" id="4"/>
          <p:cNvSpPr txBox="true"/>
          <p:nvPr/>
        </p:nvSpPr>
        <p:spPr>
          <a:xfrm rot="0">
            <a:off x="17735509" y="9501303"/>
            <a:ext cx="152400" cy="190643"/>
          </a:xfrm>
          <a:prstGeom prst="rect">
            <a:avLst/>
          </a:prstGeom>
        </p:spPr>
        <p:txBody>
          <a:bodyPr anchor="t" rtlCol="false" tIns="0" lIns="0" bIns="0" rIns="0">
            <a:spAutoFit/>
          </a:bodyPr>
          <a:lstStyle/>
          <a:p>
            <a:pPr algn="r">
              <a:lnSpc>
                <a:spcPts val="1567"/>
              </a:lnSpc>
            </a:pPr>
            <a:r>
              <a:rPr lang="en-US" sz="1119" spc="44">
                <a:solidFill>
                  <a:srgbClr val="FFFFFF"/>
                </a:solidFill>
                <a:latin typeface="Didact Gothic"/>
                <a:ea typeface="Didact Gothic"/>
                <a:cs typeface="Didact Gothic"/>
                <a:sym typeface="Didact Gothic"/>
              </a:rPr>
              <a:t>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a glowing gradient brush stroke"/>
          <p:cNvSpPr/>
          <p:nvPr/>
        </p:nvSpPr>
        <p:spPr>
          <a:xfrm flipH="false" flipV="false" rot="0">
            <a:off x="9485078" y="-6461455"/>
            <a:ext cx="13938055" cy="13938055"/>
          </a:xfrm>
          <a:custGeom>
            <a:avLst/>
            <a:gdLst/>
            <a:ahLst/>
            <a:cxnLst/>
            <a:rect r="r" b="b" t="t" l="l"/>
            <a:pathLst>
              <a:path h="13938055" w="13938055">
                <a:moveTo>
                  <a:pt x="0" y="0"/>
                </a:moveTo>
                <a:lnTo>
                  <a:pt x="13938055" y="0"/>
                </a:lnTo>
                <a:lnTo>
                  <a:pt x="13938055" y="13938055"/>
                </a:lnTo>
                <a:lnTo>
                  <a:pt x="0" y="139380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1265746">
            <a:off x="-5121185" y="2831654"/>
            <a:ext cx="17658977" cy="14436213"/>
            <a:chOff x="0" y="0"/>
            <a:chExt cx="23545303" cy="19248284"/>
          </a:xfrm>
        </p:grpSpPr>
        <p:sp>
          <p:nvSpPr>
            <p:cNvPr name="Freeform 4" id="4" descr="a colorful glowing gradient brush stroke"/>
            <p:cNvSpPr/>
            <p:nvPr/>
          </p:nvSpPr>
          <p:spPr>
            <a:xfrm flipH="false" flipV="false" rot="0">
              <a:off x="0" y="0"/>
              <a:ext cx="23545292" cy="19248247"/>
            </a:xfrm>
            <a:custGeom>
              <a:avLst/>
              <a:gdLst/>
              <a:ahLst/>
              <a:cxnLst/>
              <a:rect r="r" b="b" t="t" l="l"/>
              <a:pathLst>
                <a:path h="19248247" w="23545292">
                  <a:moveTo>
                    <a:pt x="0" y="0"/>
                  </a:moveTo>
                  <a:lnTo>
                    <a:pt x="23545292" y="0"/>
                  </a:lnTo>
                  <a:lnTo>
                    <a:pt x="23545292" y="19248247"/>
                  </a:lnTo>
                  <a:lnTo>
                    <a:pt x="0" y="19248247"/>
                  </a:lnTo>
                  <a:lnTo>
                    <a:pt x="0" y="0"/>
                  </a:lnTo>
                  <a:close/>
                </a:path>
              </a:pathLst>
            </a:custGeom>
            <a:blipFill>
              <a:blip r:embed="rId4"/>
              <a:stretch>
                <a:fillRect l="-29" t="0" r="-29" b="0"/>
              </a:stretch>
            </a:blipFill>
          </p:spPr>
        </p:sp>
      </p:grpSp>
      <p:sp>
        <p:nvSpPr>
          <p:cNvPr name="TextBox 5" id="5"/>
          <p:cNvSpPr txBox="true"/>
          <p:nvPr/>
        </p:nvSpPr>
        <p:spPr>
          <a:xfrm rot="0">
            <a:off x="1028700" y="1120376"/>
            <a:ext cx="16044716" cy="1306830"/>
          </a:xfrm>
          <a:prstGeom prst="rect">
            <a:avLst/>
          </a:prstGeom>
        </p:spPr>
        <p:txBody>
          <a:bodyPr anchor="t" rtlCol="false" tIns="0" lIns="0" bIns="0" rIns="0">
            <a:spAutoFit/>
          </a:bodyPr>
          <a:lstStyle/>
          <a:p>
            <a:pPr algn="ctr">
              <a:lnSpc>
                <a:spcPts val="10800"/>
              </a:lnSpc>
            </a:pPr>
            <a:r>
              <a:rPr lang="en-US" sz="7200" spc="-179">
                <a:solidFill>
                  <a:srgbClr val="FFFFFF"/>
                </a:solidFill>
                <a:latin typeface="Cardo"/>
                <a:ea typeface="Cardo"/>
                <a:cs typeface="Cardo"/>
                <a:sym typeface="Cardo"/>
              </a:rPr>
              <a:t>CONCLUSION AND FUTURE WORK </a:t>
            </a:r>
          </a:p>
        </p:txBody>
      </p:sp>
      <p:sp>
        <p:nvSpPr>
          <p:cNvPr name="TextBox 6" id="6"/>
          <p:cNvSpPr txBox="true"/>
          <p:nvPr/>
        </p:nvSpPr>
        <p:spPr>
          <a:xfrm rot="0">
            <a:off x="2507822" y="4222356"/>
            <a:ext cx="13086473" cy="4405392"/>
          </a:xfrm>
          <a:prstGeom prst="rect">
            <a:avLst/>
          </a:prstGeom>
        </p:spPr>
        <p:txBody>
          <a:bodyPr anchor="t" rtlCol="false" tIns="0" lIns="0" bIns="0" rIns="0">
            <a:spAutoFit/>
          </a:bodyPr>
          <a:lstStyle/>
          <a:p>
            <a:pPr algn="ctr">
              <a:lnSpc>
                <a:spcPts val="4379"/>
              </a:lnSpc>
            </a:pPr>
            <a:r>
              <a:rPr lang="en-US" sz="3368" spc="134">
                <a:solidFill>
                  <a:srgbClr val="FFFFFF"/>
                </a:solidFill>
                <a:latin typeface="Didact Gothic"/>
                <a:ea typeface="Didact Gothic"/>
                <a:cs typeface="Didact Gothic"/>
                <a:sym typeface="Didact Gothic"/>
              </a:rPr>
              <a:t>The Unified Online Platform to Showcase Unique Student Projects will provide a centralized space for students, institutions, and external stakeholders to collaborate, discover, and promote innovative academic projects. It aims to enhance visibility, ensure originality, and foster global connections across disciplines. Through rigorous testing and a user-centric design, the platform will offer a seamless and impactful experience for all users.</a:t>
            </a:r>
          </a:p>
          <a:p>
            <a:pPr algn="ctr">
              <a:lnSpc>
                <a:spcPts val="4379"/>
              </a:lnSpc>
            </a:pPr>
          </a:p>
        </p:txBody>
      </p:sp>
      <p:sp>
        <p:nvSpPr>
          <p:cNvPr name="TextBox 7" id="7"/>
          <p:cNvSpPr txBox="true"/>
          <p:nvPr/>
        </p:nvSpPr>
        <p:spPr>
          <a:xfrm rot="0">
            <a:off x="17735509" y="9501303"/>
            <a:ext cx="152400" cy="199850"/>
          </a:xfrm>
          <a:prstGeom prst="rect">
            <a:avLst/>
          </a:prstGeom>
        </p:spPr>
        <p:txBody>
          <a:bodyPr anchor="t" rtlCol="false" tIns="0" lIns="0" bIns="0" rIns="0">
            <a:spAutoFit/>
          </a:bodyPr>
          <a:lstStyle/>
          <a:p>
            <a:pPr algn="r">
              <a:lnSpc>
                <a:spcPts val="1584"/>
              </a:lnSpc>
            </a:pPr>
            <a:r>
              <a:rPr lang="en-US" sz="1131" spc="45">
                <a:solidFill>
                  <a:srgbClr val="FFFFFF"/>
                </a:solidFill>
                <a:latin typeface="Didact Gothic"/>
                <a:ea typeface="Didact Gothic"/>
                <a:cs typeface="Didact Gothic"/>
                <a:sym typeface="Didact Gothic"/>
              </a:rPr>
              <a:t>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509195">
            <a:off x="2408165" y="-1985994"/>
            <a:ext cx="11627886" cy="13925612"/>
            <a:chOff x="0" y="0"/>
            <a:chExt cx="15503848" cy="18567483"/>
          </a:xfrm>
        </p:grpSpPr>
        <p:sp>
          <p:nvSpPr>
            <p:cNvPr name="Freeform 3" id="3" descr="a glowing gradient brush stroke"/>
            <p:cNvSpPr/>
            <p:nvPr/>
          </p:nvSpPr>
          <p:spPr>
            <a:xfrm flipH="false" flipV="false" rot="0">
              <a:off x="0" y="0"/>
              <a:ext cx="15503906" cy="18567527"/>
            </a:xfrm>
            <a:custGeom>
              <a:avLst/>
              <a:gdLst/>
              <a:ahLst/>
              <a:cxnLst/>
              <a:rect r="r" b="b" t="t" l="l"/>
              <a:pathLst>
                <a:path h="18567527" w="15503906">
                  <a:moveTo>
                    <a:pt x="0" y="0"/>
                  </a:moveTo>
                  <a:lnTo>
                    <a:pt x="15503906" y="0"/>
                  </a:lnTo>
                  <a:lnTo>
                    <a:pt x="15503906" y="18567527"/>
                  </a:lnTo>
                  <a:lnTo>
                    <a:pt x="0" y="18567527"/>
                  </a:lnTo>
                  <a:lnTo>
                    <a:pt x="0" y="0"/>
                  </a:lnTo>
                  <a:close/>
                </a:path>
              </a:pathLst>
            </a:custGeom>
            <a:blipFill>
              <a:blip r:embed="rId2">
                <a:alphaModFix amt="68000"/>
              </a:blip>
              <a:stretch>
                <a:fillRect l="-13" t="0" r="-13" b="0"/>
              </a:stretch>
            </a:blipFill>
          </p:spPr>
        </p:sp>
      </p:grpSp>
      <p:grpSp>
        <p:nvGrpSpPr>
          <p:cNvPr name="Group 4" id="4"/>
          <p:cNvGrpSpPr/>
          <p:nvPr/>
        </p:nvGrpSpPr>
        <p:grpSpPr>
          <a:xfrm rot="0">
            <a:off x="1006022" y="1028700"/>
            <a:ext cx="7678737" cy="8106998"/>
            <a:chOff x="0" y="0"/>
            <a:chExt cx="10238316" cy="10809331"/>
          </a:xfrm>
        </p:grpSpPr>
        <p:sp>
          <p:nvSpPr>
            <p:cNvPr name="Freeform 5" id="5">
              <a:extLst>
                <a:ext uri="{C183D7F6-B498-43B3-948B-1728B52AA6E4}">
                  <adec:decorative xmlns:adec="http://schemas.microsoft.com/office/drawing/2017/decorative" val="1"/>
                </a:ext>
              </a:extLst>
            </p:cNvPr>
            <p:cNvSpPr/>
            <p:nvPr/>
          </p:nvSpPr>
          <p:spPr>
            <a:xfrm flipH="false" flipV="false" rot="0">
              <a:off x="0" y="0"/>
              <a:ext cx="10238359" cy="10809351"/>
            </a:xfrm>
            <a:custGeom>
              <a:avLst/>
              <a:gdLst/>
              <a:ahLst/>
              <a:cxnLst/>
              <a:rect r="r" b="b" t="t" l="l"/>
              <a:pathLst>
                <a:path h="10809351" w="10238359">
                  <a:moveTo>
                    <a:pt x="9942322" y="10809351"/>
                  </a:moveTo>
                  <a:lnTo>
                    <a:pt x="295910" y="10809351"/>
                  </a:lnTo>
                  <a:cubicBezTo>
                    <a:pt x="132842" y="10809351"/>
                    <a:pt x="0" y="10676509"/>
                    <a:pt x="0" y="10513441"/>
                  </a:cubicBezTo>
                  <a:lnTo>
                    <a:pt x="0" y="295910"/>
                  </a:lnTo>
                  <a:cubicBezTo>
                    <a:pt x="0" y="132842"/>
                    <a:pt x="132842" y="0"/>
                    <a:pt x="295910" y="0"/>
                  </a:cubicBezTo>
                  <a:lnTo>
                    <a:pt x="9942449" y="0"/>
                  </a:lnTo>
                  <a:cubicBezTo>
                    <a:pt x="10105517" y="0"/>
                    <a:pt x="10238359" y="132842"/>
                    <a:pt x="10238359" y="295910"/>
                  </a:cubicBezTo>
                  <a:lnTo>
                    <a:pt x="10238359" y="10513441"/>
                  </a:lnTo>
                  <a:cubicBezTo>
                    <a:pt x="10238359" y="10676510"/>
                    <a:pt x="10105517" y="10809351"/>
                    <a:pt x="9942449" y="10809351"/>
                  </a:cubicBezTo>
                  <a:close/>
                </a:path>
              </a:pathLst>
            </a:custGeom>
            <a:solidFill>
              <a:srgbClr val="FFFFFF">
                <a:alpha val="8235"/>
              </a:srgbClr>
            </a:solidFill>
          </p:spPr>
        </p:sp>
      </p:grpSp>
      <p:grpSp>
        <p:nvGrpSpPr>
          <p:cNvPr name="Group 6" id="6"/>
          <p:cNvGrpSpPr/>
          <p:nvPr/>
        </p:nvGrpSpPr>
        <p:grpSpPr>
          <a:xfrm rot="0">
            <a:off x="9580565" y="1028700"/>
            <a:ext cx="7678737" cy="8106998"/>
            <a:chOff x="0" y="0"/>
            <a:chExt cx="10238316" cy="10809331"/>
          </a:xfrm>
        </p:grpSpPr>
        <p:sp>
          <p:nvSpPr>
            <p:cNvPr name="Freeform 7" id="7">
              <a:extLst>
                <a:ext uri="{C183D7F6-B498-43B3-948B-1728B52AA6E4}">
                  <adec:decorative xmlns:adec="http://schemas.microsoft.com/office/drawing/2017/decorative" val="1"/>
                </a:ext>
              </a:extLst>
            </p:cNvPr>
            <p:cNvSpPr/>
            <p:nvPr/>
          </p:nvSpPr>
          <p:spPr>
            <a:xfrm flipH="false" flipV="false" rot="0">
              <a:off x="0" y="0"/>
              <a:ext cx="10238359" cy="10809351"/>
            </a:xfrm>
            <a:custGeom>
              <a:avLst/>
              <a:gdLst/>
              <a:ahLst/>
              <a:cxnLst/>
              <a:rect r="r" b="b" t="t" l="l"/>
              <a:pathLst>
                <a:path h="10809351" w="10238359">
                  <a:moveTo>
                    <a:pt x="9942322" y="10809351"/>
                  </a:moveTo>
                  <a:lnTo>
                    <a:pt x="295910" y="10809351"/>
                  </a:lnTo>
                  <a:cubicBezTo>
                    <a:pt x="132842" y="10809351"/>
                    <a:pt x="0" y="10676509"/>
                    <a:pt x="0" y="10513441"/>
                  </a:cubicBezTo>
                  <a:lnTo>
                    <a:pt x="0" y="295910"/>
                  </a:lnTo>
                  <a:cubicBezTo>
                    <a:pt x="0" y="132842"/>
                    <a:pt x="132842" y="0"/>
                    <a:pt x="295910" y="0"/>
                  </a:cubicBezTo>
                  <a:lnTo>
                    <a:pt x="9942449" y="0"/>
                  </a:lnTo>
                  <a:cubicBezTo>
                    <a:pt x="10105517" y="0"/>
                    <a:pt x="10238359" y="132842"/>
                    <a:pt x="10238359" y="295910"/>
                  </a:cubicBezTo>
                  <a:lnTo>
                    <a:pt x="10238359" y="10513441"/>
                  </a:lnTo>
                  <a:cubicBezTo>
                    <a:pt x="10238359" y="10676510"/>
                    <a:pt x="10105517" y="10809351"/>
                    <a:pt x="9942449" y="10809351"/>
                  </a:cubicBezTo>
                  <a:close/>
                </a:path>
              </a:pathLst>
            </a:custGeom>
            <a:solidFill>
              <a:srgbClr val="FFFFFF">
                <a:alpha val="8627"/>
              </a:srgbClr>
            </a:solidFill>
          </p:spPr>
        </p:sp>
      </p:grpSp>
      <p:sp>
        <p:nvSpPr>
          <p:cNvPr name="TextBox 8" id="8"/>
          <p:cNvSpPr txBox="true"/>
          <p:nvPr/>
        </p:nvSpPr>
        <p:spPr>
          <a:xfrm rot="0">
            <a:off x="1262668" y="3852862"/>
            <a:ext cx="7009241" cy="2552700"/>
          </a:xfrm>
          <a:prstGeom prst="rect">
            <a:avLst/>
          </a:prstGeom>
        </p:spPr>
        <p:txBody>
          <a:bodyPr anchor="t" rtlCol="false" tIns="0" lIns="0" bIns="0" rIns="0">
            <a:spAutoFit/>
          </a:bodyPr>
          <a:lstStyle/>
          <a:p>
            <a:pPr algn="ctr">
              <a:lnSpc>
                <a:spcPts val="6720"/>
              </a:lnSpc>
            </a:pPr>
            <a:r>
              <a:rPr lang="en-US" sz="5600" spc="448">
                <a:solidFill>
                  <a:srgbClr val="000000"/>
                </a:solidFill>
                <a:latin typeface="Didact Gothic"/>
                <a:ea typeface="Didact Gothic"/>
                <a:cs typeface="Didact Gothic"/>
                <a:sym typeface="Didact Gothic"/>
              </a:rPr>
              <a:t>Innovation answers “What?”</a:t>
            </a:r>
          </a:p>
          <a:p>
            <a:pPr algn="ctr">
              <a:lnSpc>
                <a:spcPts val="6720"/>
              </a:lnSpc>
            </a:pPr>
            <a:r>
              <a:rPr lang="en-US" sz="5600" spc="448">
                <a:solidFill>
                  <a:srgbClr val="000000"/>
                </a:solidFill>
                <a:latin typeface="Didact Gothic"/>
                <a:ea typeface="Didact Gothic"/>
                <a:cs typeface="Didact Gothic"/>
                <a:sym typeface="Didact Gothic"/>
              </a:rPr>
              <a:t>— students project.</a:t>
            </a:r>
          </a:p>
        </p:txBody>
      </p:sp>
      <p:sp>
        <p:nvSpPr>
          <p:cNvPr name="TextBox 9" id="9"/>
          <p:cNvSpPr txBox="true"/>
          <p:nvPr/>
        </p:nvSpPr>
        <p:spPr>
          <a:xfrm rot="0">
            <a:off x="9837211" y="3862387"/>
            <a:ext cx="7009241" cy="2228850"/>
          </a:xfrm>
          <a:prstGeom prst="rect">
            <a:avLst/>
          </a:prstGeom>
        </p:spPr>
        <p:txBody>
          <a:bodyPr anchor="t" rtlCol="false" tIns="0" lIns="0" bIns="0" rIns="0">
            <a:spAutoFit/>
          </a:bodyPr>
          <a:lstStyle/>
          <a:p>
            <a:pPr algn="ctr">
              <a:lnSpc>
                <a:spcPts val="5861"/>
              </a:lnSpc>
            </a:pPr>
            <a:r>
              <a:rPr lang="en-US" sz="4884" spc="390">
                <a:solidFill>
                  <a:srgbClr val="000000"/>
                </a:solidFill>
                <a:latin typeface="Didact Gothic"/>
                <a:ea typeface="Didact Gothic"/>
                <a:cs typeface="Didact Gothic"/>
                <a:sym typeface="Didact Gothic"/>
              </a:rPr>
              <a:t>Integration answers “How?”</a:t>
            </a:r>
          </a:p>
          <a:p>
            <a:pPr algn="ctr">
              <a:lnSpc>
                <a:spcPts val="5861"/>
              </a:lnSpc>
            </a:pPr>
            <a:r>
              <a:rPr lang="en-US" sz="4884" spc="390">
                <a:solidFill>
                  <a:srgbClr val="000000"/>
                </a:solidFill>
                <a:latin typeface="Didact Gothic"/>
                <a:ea typeface="Didact Gothic"/>
                <a:cs typeface="Didact Gothic"/>
                <a:sym typeface="Didact Gothic"/>
              </a:rPr>
              <a:t>— the unified platform.</a:t>
            </a:r>
          </a:p>
        </p:txBody>
      </p:sp>
      <p:sp>
        <p:nvSpPr>
          <p:cNvPr name="TextBox 10" id="10"/>
          <p:cNvSpPr txBox="true"/>
          <p:nvPr/>
        </p:nvSpPr>
        <p:spPr>
          <a:xfrm rot="0">
            <a:off x="17735509" y="9501303"/>
            <a:ext cx="152400" cy="199532"/>
          </a:xfrm>
          <a:prstGeom prst="rect">
            <a:avLst/>
          </a:prstGeom>
        </p:spPr>
        <p:txBody>
          <a:bodyPr anchor="t" rtlCol="false" tIns="0" lIns="0" bIns="0" rIns="0">
            <a:spAutoFit/>
          </a:bodyPr>
          <a:lstStyle/>
          <a:p>
            <a:pPr algn="r">
              <a:lnSpc>
                <a:spcPts val="1602"/>
              </a:lnSpc>
            </a:pPr>
            <a:r>
              <a:rPr lang="en-US" sz="1144" spc="45">
                <a:solidFill>
                  <a:srgbClr val="FFFFFF"/>
                </a:solidFill>
                <a:latin typeface="Didact Gothic"/>
                <a:ea typeface="Didact Gothic"/>
                <a:cs typeface="Didact Gothic"/>
                <a:sym typeface="Didact Gothic"/>
              </a:rPr>
              <a:t>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028700" y="756708"/>
            <a:ext cx="6386467" cy="2091690"/>
          </a:xfrm>
          <a:prstGeom prst="rect">
            <a:avLst/>
          </a:prstGeom>
        </p:spPr>
        <p:txBody>
          <a:bodyPr anchor="t" rtlCol="false" tIns="0" lIns="0" bIns="0" rIns="0">
            <a:spAutoFit/>
          </a:bodyPr>
          <a:lstStyle/>
          <a:p>
            <a:pPr algn="l">
              <a:lnSpc>
                <a:spcPts val="8400"/>
              </a:lnSpc>
            </a:pPr>
            <a:r>
              <a:rPr lang="en-US" sz="5600" spc="448">
                <a:solidFill>
                  <a:srgbClr val="FFFFFF"/>
                </a:solidFill>
                <a:latin typeface="Didact Gothic"/>
                <a:ea typeface="Didact Gothic"/>
                <a:cs typeface="Didact Gothic"/>
                <a:sym typeface="Didact Gothic"/>
              </a:rPr>
              <a:t>RESOURCE </a:t>
            </a:r>
          </a:p>
          <a:p>
            <a:pPr algn="l">
              <a:lnSpc>
                <a:spcPts val="8400"/>
              </a:lnSpc>
            </a:pPr>
            <a:r>
              <a:rPr lang="en-US" sz="5600" spc="448">
                <a:solidFill>
                  <a:srgbClr val="FFFFFF"/>
                </a:solidFill>
                <a:latin typeface="Didact Gothic"/>
                <a:ea typeface="Didact Gothic"/>
                <a:cs typeface="Didact Gothic"/>
                <a:sym typeface="Didact Gothic"/>
              </a:rPr>
              <a:t>PAGE</a:t>
            </a:r>
          </a:p>
        </p:txBody>
      </p:sp>
      <p:sp>
        <p:nvSpPr>
          <p:cNvPr name="Freeform 3" id="3" descr="a colorful gradient circle"/>
          <p:cNvSpPr/>
          <p:nvPr/>
        </p:nvSpPr>
        <p:spPr>
          <a:xfrm flipH="false" flipV="false" rot="0">
            <a:off x="-4860526" y="1028700"/>
            <a:ext cx="8363210" cy="8363210"/>
          </a:xfrm>
          <a:custGeom>
            <a:avLst/>
            <a:gdLst/>
            <a:ahLst/>
            <a:cxnLst/>
            <a:rect r="r" b="b" t="t" l="l"/>
            <a:pathLst>
              <a:path h="8363210" w="8363210">
                <a:moveTo>
                  <a:pt x="0" y="0"/>
                </a:moveTo>
                <a:lnTo>
                  <a:pt x="8363210" y="0"/>
                </a:lnTo>
                <a:lnTo>
                  <a:pt x="8363210" y="8363210"/>
                </a:lnTo>
                <a:lnTo>
                  <a:pt x="0" y="83632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descr="a colorful gradient circle"/>
          <p:cNvSpPr/>
          <p:nvPr/>
        </p:nvSpPr>
        <p:spPr>
          <a:xfrm flipH="false" flipV="false" rot="0">
            <a:off x="1034217" y="7677313"/>
            <a:ext cx="1093353" cy="1093353"/>
          </a:xfrm>
          <a:custGeom>
            <a:avLst/>
            <a:gdLst/>
            <a:ahLst/>
            <a:cxnLst/>
            <a:rect r="r" b="b" t="t" l="l"/>
            <a:pathLst>
              <a:path h="1093353" w="1093353">
                <a:moveTo>
                  <a:pt x="0" y="0"/>
                </a:moveTo>
                <a:lnTo>
                  <a:pt x="1093353" y="0"/>
                </a:lnTo>
                <a:lnTo>
                  <a:pt x="1093353" y="1093353"/>
                </a:lnTo>
                <a:lnTo>
                  <a:pt x="0" y="10933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descr="a colorful gradient circle"/>
          <p:cNvSpPr/>
          <p:nvPr/>
        </p:nvSpPr>
        <p:spPr>
          <a:xfrm flipH="false" flipV="false" rot="0">
            <a:off x="1028700" y="6477967"/>
            <a:ext cx="1093353" cy="1093353"/>
          </a:xfrm>
          <a:custGeom>
            <a:avLst/>
            <a:gdLst/>
            <a:ahLst/>
            <a:cxnLst/>
            <a:rect r="r" b="b" t="t" l="l"/>
            <a:pathLst>
              <a:path h="1093353" w="1093353">
                <a:moveTo>
                  <a:pt x="0" y="0"/>
                </a:moveTo>
                <a:lnTo>
                  <a:pt x="1093353" y="0"/>
                </a:lnTo>
                <a:lnTo>
                  <a:pt x="1093353" y="1093353"/>
                </a:lnTo>
                <a:lnTo>
                  <a:pt x="0" y="10933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11535" y="8057095"/>
            <a:ext cx="338717" cy="333790"/>
          </a:xfrm>
          <a:custGeom>
            <a:avLst/>
            <a:gdLst/>
            <a:ahLst/>
            <a:cxnLst/>
            <a:rect r="r" b="b" t="t" l="l"/>
            <a:pathLst>
              <a:path h="333790" w="338717">
                <a:moveTo>
                  <a:pt x="0" y="0"/>
                </a:moveTo>
                <a:lnTo>
                  <a:pt x="338717" y="0"/>
                </a:lnTo>
                <a:lnTo>
                  <a:pt x="338717" y="333790"/>
                </a:lnTo>
                <a:lnTo>
                  <a:pt x="0" y="333790"/>
                </a:lnTo>
                <a:lnTo>
                  <a:pt x="0" y="0"/>
                </a:lnTo>
                <a:close/>
              </a:path>
            </a:pathLst>
          </a:custGeom>
          <a:blipFill>
            <a:blip r:embed="rId4">
              <a:extLst>
                <a:ext uri="{96DAC541-7B7A-43D3-8B79-37D633B846F1}">
                  <asvg:svgBlip xmlns:asvg="http://schemas.microsoft.com/office/drawing/2016/SVG/main" r:embed="rId5"/>
                </a:ext>
              </a:extLst>
            </a:blip>
            <a:stretch>
              <a:fillRect l="0" t="-738" r="0" b="-738"/>
            </a:stretch>
          </a:blipFill>
        </p:spPr>
      </p:sp>
      <p:sp>
        <p:nvSpPr>
          <p:cNvPr name="Freeform 7" id="7"/>
          <p:cNvSpPr/>
          <p:nvPr/>
        </p:nvSpPr>
        <p:spPr>
          <a:xfrm flipH="false" flipV="false" rot="0">
            <a:off x="1400501" y="6881771"/>
            <a:ext cx="349751" cy="285744"/>
          </a:xfrm>
          <a:custGeom>
            <a:avLst/>
            <a:gdLst/>
            <a:ahLst/>
            <a:cxnLst/>
            <a:rect r="r" b="b" t="t" l="l"/>
            <a:pathLst>
              <a:path h="285744" w="349751">
                <a:moveTo>
                  <a:pt x="0" y="0"/>
                </a:moveTo>
                <a:lnTo>
                  <a:pt x="349751" y="0"/>
                </a:lnTo>
                <a:lnTo>
                  <a:pt x="349751" y="285744"/>
                </a:lnTo>
                <a:lnTo>
                  <a:pt x="0" y="285744"/>
                </a:lnTo>
                <a:lnTo>
                  <a:pt x="0" y="0"/>
                </a:lnTo>
                <a:close/>
              </a:path>
            </a:pathLst>
          </a:custGeom>
          <a:blipFill>
            <a:blip r:embed="rId6">
              <a:extLst>
                <a:ext uri="{96DAC541-7B7A-43D3-8B79-37D633B846F1}">
                  <asvg:svgBlip xmlns:asvg="http://schemas.microsoft.com/office/drawing/2016/SVG/main" r:embed="rId7"/>
                </a:ext>
              </a:extLst>
            </a:blip>
            <a:stretch>
              <a:fillRect l="-381" t="0" r="-381" b="0"/>
            </a:stretch>
          </a:blipFill>
        </p:spPr>
      </p:sp>
      <p:sp>
        <p:nvSpPr>
          <p:cNvPr name="Freeform 8" id="8" descr="a colorful gradient circle"/>
          <p:cNvSpPr/>
          <p:nvPr/>
        </p:nvSpPr>
        <p:spPr>
          <a:xfrm flipH="false" flipV="false" rot="0">
            <a:off x="1028700" y="3500553"/>
            <a:ext cx="1093353" cy="1093354"/>
          </a:xfrm>
          <a:custGeom>
            <a:avLst/>
            <a:gdLst/>
            <a:ahLst/>
            <a:cxnLst/>
            <a:rect r="r" b="b" t="t" l="l"/>
            <a:pathLst>
              <a:path h="1093354" w="1093353">
                <a:moveTo>
                  <a:pt x="0" y="0"/>
                </a:moveTo>
                <a:lnTo>
                  <a:pt x="1093353" y="0"/>
                </a:lnTo>
                <a:lnTo>
                  <a:pt x="1093353" y="1093354"/>
                </a:lnTo>
                <a:lnTo>
                  <a:pt x="0" y="10933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descr="a colorful gradient circle"/>
          <p:cNvSpPr/>
          <p:nvPr/>
        </p:nvSpPr>
        <p:spPr>
          <a:xfrm flipH="false" flipV="false" rot="0">
            <a:off x="1028700" y="4898838"/>
            <a:ext cx="1093353" cy="1093354"/>
          </a:xfrm>
          <a:custGeom>
            <a:avLst/>
            <a:gdLst/>
            <a:ahLst/>
            <a:cxnLst/>
            <a:rect r="r" b="b" t="t" l="l"/>
            <a:pathLst>
              <a:path h="1093354" w="1093353">
                <a:moveTo>
                  <a:pt x="0" y="0"/>
                </a:moveTo>
                <a:lnTo>
                  <a:pt x="1093353" y="0"/>
                </a:lnTo>
                <a:lnTo>
                  <a:pt x="1093353" y="1093354"/>
                </a:lnTo>
                <a:lnTo>
                  <a:pt x="0" y="10933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394752" y="3908313"/>
            <a:ext cx="361249" cy="277833"/>
          </a:xfrm>
          <a:custGeom>
            <a:avLst/>
            <a:gdLst/>
            <a:ahLst/>
            <a:cxnLst/>
            <a:rect r="r" b="b" t="t" l="l"/>
            <a:pathLst>
              <a:path h="277833" w="361249">
                <a:moveTo>
                  <a:pt x="0" y="0"/>
                </a:moveTo>
                <a:lnTo>
                  <a:pt x="361249" y="0"/>
                </a:lnTo>
                <a:lnTo>
                  <a:pt x="361249" y="277833"/>
                </a:lnTo>
                <a:lnTo>
                  <a:pt x="0" y="277833"/>
                </a:lnTo>
                <a:lnTo>
                  <a:pt x="0" y="0"/>
                </a:lnTo>
                <a:close/>
              </a:path>
            </a:pathLst>
          </a:custGeom>
          <a:blipFill>
            <a:blip r:embed="rId8">
              <a:extLst>
                <a:ext uri="{96DAC541-7B7A-43D3-8B79-37D633B846F1}">
                  <asvg:svgBlip xmlns:asvg="http://schemas.microsoft.com/office/drawing/2016/SVG/main" r:embed="rId9"/>
                </a:ext>
              </a:extLst>
            </a:blip>
            <a:stretch>
              <a:fillRect l="0" t="-1325" r="0" b="-1325"/>
            </a:stretch>
          </a:blipFill>
        </p:spPr>
      </p:sp>
      <p:sp>
        <p:nvSpPr>
          <p:cNvPr name="Freeform 11" id="11"/>
          <p:cNvSpPr/>
          <p:nvPr/>
        </p:nvSpPr>
        <p:spPr>
          <a:xfrm flipH="false" flipV="false" rot="0">
            <a:off x="1421228" y="5342656"/>
            <a:ext cx="308296" cy="205718"/>
          </a:xfrm>
          <a:custGeom>
            <a:avLst/>
            <a:gdLst/>
            <a:ahLst/>
            <a:cxnLst/>
            <a:rect r="r" b="b" t="t" l="l"/>
            <a:pathLst>
              <a:path h="205718" w="308296">
                <a:moveTo>
                  <a:pt x="0" y="0"/>
                </a:moveTo>
                <a:lnTo>
                  <a:pt x="308296" y="0"/>
                </a:lnTo>
                <a:lnTo>
                  <a:pt x="308296" y="205718"/>
                </a:lnTo>
                <a:lnTo>
                  <a:pt x="0" y="205718"/>
                </a:lnTo>
                <a:lnTo>
                  <a:pt x="0" y="0"/>
                </a:lnTo>
                <a:close/>
              </a:path>
            </a:pathLst>
          </a:custGeom>
          <a:blipFill>
            <a:blip r:embed="rId10">
              <a:extLst>
                <a:ext uri="{96DAC541-7B7A-43D3-8B79-37D633B846F1}">
                  <asvg:svgBlip xmlns:asvg="http://schemas.microsoft.com/office/drawing/2016/SVG/main" r:embed="rId11"/>
                </a:ext>
              </a:extLst>
            </a:blip>
            <a:stretch>
              <a:fillRect l="0" t="-2225" r="0" b="-2225"/>
            </a:stretch>
          </a:blipFill>
        </p:spPr>
      </p:sp>
      <p:sp>
        <p:nvSpPr>
          <p:cNvPr name="TextBox 12" id="12"/>
          <p:cNvSpPr txBox="true"/>
          <p:nvPr/>
        </p:nvSpPr>
        <p:spPr>
          <a:xfrm rot="0">
            <a:off x="2127570" y="3858693"/>
            <a:ext cx="15131730" cy="5600675"/>
          </a:xfrm>
          <a:prstGeom prst="rect">
            <a:avLst/>
          </a:prstGeom>
        </p:spPr>
        <p:txBody>
          <a:bodyPr anchor="t" rtlCol="false" tIns="0" lIns="0" bIns="0" rIns="0">
            <a:spAutoFit/>
          </a:bodyPr>
          <a:lstStyle/>
          <a:p>
            <a:pPr algn="l">
              <a:lnSpc>
                <a:spcPts val="3719"/>
              </a:lnSpc>
            </a:pPr>
            <a:r>
              <a:rPr lang="en-US" sz="3099" spc="123">
                <a:solidFill>
                  <a:srgbClr val="FFFFFF"/>
                </a:solidFill>
                <a:latin typeface="Didact Gothic"/>
                <a:ea typeface="Didact Gothic"/>
                <a:cs typeface="Didact Gothic"/>
                <a:sym typeface="Didact Gothic"/>
              </a:rPr>
              <a:t>•</a:t>
            </a:r>
            <a:r>
              <a:rPr lang="en-US" sz="3099" spc="123" u="sng">
                <a:solidFill>
                  <a:srgbClr val="FFFFFF"/>
                </a:solidFill>
                <a:latin typeface="Didact Gothic"/>
                <a:ea typeface="Didact Gothic"/>
                <a:cs typeface="Didact Gothic"/>
                <a:sym typeface="Didact Gothic"/>
                <a:hlinkClick r:id="rId12" tooltip="https://dl.acm.org/doi/abs/10.1145/1330598.1330642"/>
              </a:rPr>
              <a:t>Romans Lukashenko</a:t>
            </a:r>
            <a:r>
              <a:rPr lang="en-US" sz="3099" spc="123">
                <a:solidFill>
                  <a:srgbClr val="FFFFFF"/>
                </a:solidFill>
                <a:latin typeface="Didact Gothic"/>
                <a:ea typeface="Didact Gothic"/>
                <a:cs typeface="Didact Gothic"/>
                <a:sym typeface="Didact Gothic"/>
              </a:rPr>
              <a:t>,14 June 2007, Computer-based plagiarism detection methods and tools: an overview</a:t>
            </a:r>
          </a:p>
          <a:p>
            <a:pPr algn="l">
              <a:lnSpc>
                <a:spcPts val="3719"/>
              </a:lnSpc>
            </a:pPr>
            <a:r>
              <a:rPr lang="en-US" sz="3099" spc="123">
                <a:solidFill>
                  <a:srgbClr val="FFFFFF"/>
                </a:solidFill>
                <a:latin typeface="Didact Gothic"/>
                <a:ea typeface="Didact Gothic"/>
                <a:cs typeface="Didact Gothic"/>
                <a:sym typeface="Didact Gothic"/>
              </a:rPr>
              <a:t>•Bacon, L. &amp; MacKinnon, L., 2013. Computer science graduates why do they top unemployment tables _ Higher Education Network _ The Guardian. The guardian.</a:t>
            </a:r>
          </a:p>
          <a:p>
            <a:pPr algn="l">
              <a:lnSpc>
                <a:spcPts val="3719"/>
              </a:lnSpc>
            </a:pPr>
            <a:r>
              <a:rPr lang="en-US" sz="3099" spc="123">
                <a:solidFill>
                  <a:srgbClr val="FFFFFF"/>
                </a:solidFill>
                <a:latin typeface="Didact Gothic"/>
                <a:ea typeface="Didact Gothic"/>
                <a:cs typeface="Didact Gothic"/>
                <a:sym typeface="Didact Gothic"/>
              </a:rPr>
              <a:t>•Chandrasekar Subramaniam, 2020, Determinants of open source software project success: A longitudinal study.</a:t>
            </a:r>
          </a:p>
          <a:p>
            <a:pPr algn="l">
              <a:lnSpc>
                <a:spcPts val="3719"/>
              </a:lnSpc>
            </a:pPr>
            <a:r>
              <a:rPr lang="en-US" sz="3099" spc="123">
                <a:solidFill>
                  <a:srgbClr val="FFFFFF"/>
                </a:solidFill>
                <a:latin typeface="Didact Gothic"/>
                <a:ea typeface="Didact Gothic"/>
                <a:cs typeface="Didact Gothic"/>
                <a:sym typeface="Didact Gothic"/>
              </a:rPr>
              <a:t>•Chrissi Nerantzi., 2020, A Case of Problem Based Learning for Cross‑Institutional Collaboration.</a:t>
            </a:r>
          </a:p>
          <a:p>
            <a:pPr algn="l">
              <a:lnSpc>
                <a:spcPts val="3719"/>
              </a:lnSpc>
            </a:pPr>
            <a:r>
              <a:rPr lang="en-US" sz="3099" spc="123">
                <a:solidFill>
                  <a:srgbClr val="FFFFFF"/>
                </a:solidFill>
                <a:latin typeface="Didact Gothic"/>
                <a:ea typeface="Didact Gothic"/>
                <a:cs typeface="Didact Gothic"/>
                <a:sym typeface="Didact Gothic"/>
              </a:rPr>
              <a:t>•Ayse Begum Aslan, 2022, AI technologies for education: Recent research &amp; future directions.</a:t>
            </a:r>
          </a:p>
          <a:p>
            <a:pPr algn="l">
              <a:lnSpc>
                <a:spcPts val="3719"/>
              </a:lnSpc>
            </a:pPr>
            <a:r>
              <a:rPr lang="en-US" sz="3099" spc="123">
                <a:solidFill>
                  <a:srgbClr val="FFFFFF"/>
                </a:solidFill>
                <a:latin typeface="Didact Gothic"/>
                <a:ea typeface="Didact Gothic"/>
                <a:cs typeface="Didact Gothic"/>
                <a:sym typeface="Didact Gothic"/>
              </a:rPr>
              <a:t> </a:t>
            </a:r>
          </a:p>
          <a:p>
            <a:pPr algn="l">
              <a:lnSpc>
                <a:spcPts val="3719"/>
              </a:lnSpc>
            </a:pPr>
          </a:p>
        </p:txBody>
      </p:sp>
      <p:sp>
        <p:nvSpPr>
          <p:cNvPr name="TextBox 13" id="13"/>
          <p:cNvSpPr txBox="true"/>
          <p:nvPr/>
        </p:nvSpPr>
        <p:spPr>
          <a:xfrm rot="0">
            <a:off x="17735509" y="9510828"/>
            <a:ext cx="152400" cy="206514"/>
          </a:xfrm>
          <a:prstGeom prst="rect">
            <a:avLst/>
          </a:prstGeom>
        </p:spPr>
        <p:txBody>
          <a:bodyPr anchor="t" rtlCol="false" tIns="0" lIns="0" bIns="0" rIns="0">
            <a:spAutoFit/>
          </a:bodyPr>
          <a:lstStyle/>
          <a:p>
            <a:pPr algn="r">
              <a:lnSpc>
                <a:spcPts val="1742"/>
              </a:lnSpc>
            </a:pPr>
            <a:r>
              <a:rPr lang="en-US" sz="1244" spc="49">
                <a:solidFill>
                  <a:srgbClr val="FFFFFF"/>
                </a:solidFill>
                <a:latin typeface="Didact Gothic"/>
                <a:ea typeface="Didact Gothic"/>
                <a:cs typeface="Didact Gothic"/>
                <a:sym typeface="Didact Gothic"/>
              </a:rPr>
              <a:t>17</a:t>
            </a: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886073" y="3312494"/>
            <a:ext cx="12515853" cy="2678430"/>
          </a:xfrm>
          <a:prstGeom prst="rect">
            <a:avLst/>
          </a:prstGeom>
        </p:spPr>
        <p:txBody>
          <a:bodyPr anchor="t" rtlCol="false" tIns="0" lIns="0" bIns="0" rIns="0">
            <a:spAutoFit/>
          </a:bodyPr>
          <a:lstStyle/>
          <a:p>
            <a:pPr algn="ctr">
              <a:lnSpc>
                <a:spcPts val="10800"/>
              </a:lnSpc>
            </a:pPr>
            <a:r>
              <a:rPr lang="en-US" sz="7200" spc="-179">
                <a:solidFill>
                  <a:srgbClr val="FFFFFF"/>
                </a:solidFill>
                <a:latin typeface="Cardo"/>
                <a:ea typeface="Cardo"/>
                <a:cs typeface="Cardo"/>
                <a:sym typeface="Cardo"/>
              </a:rPr>
              <a:t>THANK YOU FOR ENGAGING!</a:t>
            </a:r>
          </a:p>
        </p:txBody>
      </p:sp>
      <p:sp>
        <p:nvSpPr>
          <p:cNvPr name="TextBox 3" id="3"/>
          <p:cNvSpPr txBox="true"/>
          <p:nvPr/>
        </p:nvSpPr>
        <p:spPr>
          <a:xfrm rot="0">
            <a:off x="17735509" y="9501303"/>
            <a:ext cx="152400" cy="199532"/>
          </a:xfrm>
          <a:prstGeom prst="rect">
            <a:avLst/>
          </a:prstGeom>
        </p:spPr>
        <p:txBody>
          <a:bodyPr anchor="t" rtlCol="false" tIns="0" lIns="0" bIns="0" rIns="0">
            <a:spAutoFit/>
          </a:bodyPr>
          <a:lstStyle/>
          <a:p>
            <a:pPr algn="r">
              <a:lnSpc>
                <a:spcPts val="1602"/>
              </a:lnSpc>
            </a:pPr>
            <a:r>
              <a:rPr lang="en-US" sz="1144" spc="45">
                <a:solidFill>
                  <a:srgbClr val="FFFFFF"/>
                </a:solidFill>
                <a:latin typeface="Didact Gothic"/>
                <a:ea typeface="Didact Gothic"/>
                <a:cs typeface="Didact Gothic"/>
                <a:sym typeface="Didact Gothic"/>
              </a:rPr>
              <a:t>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a rounded gradient shape"/>
          <p:cNvSpPr/>
          <p:nvPr/>
        </p:nvSpPr>
        <p:spPr>
          <a:xfrm flipH="false" flipV="false" rot="0">
            <a:off x="7850276" y="-6818635"/>
            <a:ext cx="15350424" cy="15350424"/>
          </a:xfrm>
          <a:custGeom>
            <a:avLst/>
            <a:gdLst/>
            <a:ahLst/>
            <a:cxnLst/>
            <a:rect r="r" b="b" t="t" l="l"/>
            <a:pathLst>
              <a:path h="15350424" w="15350424">
                <a:moveTo>
                  <a:pt x="0" y="0"/>
                </a:moveTo>
                <a:lnTo>
                  <a:pt x="15350424" y="0"/>
                </a:lnTo>
                <a:lnTo>
                  <a:pt x="15350424" y="15350424"/>
                </a:lnTo>
                <a:lnTo>
                  <a:pt x="0" y="153504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557517" y="-4415188"/>
            <a:ext cx="18963665" cy="18299937"/>
            <a:chOff x="0" y="0"/>
            <a:chExt cx="25284887" cy="24399916"/>
          </a:xfrm>
        </p:grpSpPr>
        <p:sp>
          <p:nvSpPr>
            <p:cNvPr name="Freeform 4" id="4">
              <a:extLst>
                <a:ext uri="{C183D7F6-B498-43B3-948B-1728B52AA6E4}">
                  <adec:decorative xmlns:adec="http://schemas.microsoft.com/office/drawing/2017/decorative" val="1"/>
                </a:ext>
              </a:extLst>
            </p:cNvPr>
            <p:cNvSpPr/>
            <p:nvPr/>
          </p:nvSpPr>
          <p:spPr>
            <a:xfrm flipH="false" flipV="false" rot="0">
              <a:off x="0" y="0"/>
              <a:ext cx="25284937" cy="24399875"/>
            </a:xfrm>
            <a:custGeom>
              <a:avLst/>
              <a:gdLst/>
              <a:ahLst/>
              <a:cxnLst/>
              <a:rect r="r" b="b" t="t" l="l"/>
              <a:pathLst>
                <a:path h="24399875" w="25284937">
                  <a:moveTo>
                    <a:pt x="0" y="0"/>
                  </a:moveTo>
                  <a:lnTo>
                    <a:pt x="25284937" y="0"/>
                  </a:lnTo>
                  <a:lnTo>
                    <a:pt x="25284937" y="24399875"/>
                  </a:lnTo>
                  <a:lnTo>
                    <a:pt x="0" y="24399875"/>
                  </a:lnTo>
                  <a:lnTo>
                    <a:pt x="0" y="0"/>
                  </a:lnTo>
                  <a:close/>
                </a:path>
              </a:pathLst>
            </a:custGeom>
            <a:blipFill>
              <a:blip r:embed="rId4">
                <a:alphaModFix amt="80000"/>
              </a:blip>
              <a:stretch>
                <a:fillRect l="0" t="-10" r="0" b="-10"/>
              </a:stretch>
            </a:blipFill>
          </p:spPr>
        </p:sp>
      </p:grpSp>
      <p:sp>
        <p:nvSpPr>
          <p:cNvPr name="TextBox 5" id="5"/>
          <p:cNvSpPr txBox="true"/>
          <p:nvPr/>
        </p:nvSpPr>
        <p:spPr>
          <a:xfrm rot="0">
            <a:off x="2919171" y="1809039"/>
            <a:ext cx="12449657" cy="2636114"/>
          </a:xfrm>
          <a:prstGeom prst="rect">
            <a:avLst/>
          </a:prstGeom>
        </p:spPr>
        <p:txBody>
          <a:bodyPr anchor="t" rtlCol="false" tIns="0" lIns="0" bIns="0" rIns="0">
            <a:spAutoFit/>
          </a:bodyPr>
          <a:lstStyle/>
          <a:p>
            <a:pPr algn="ctr">
              <a:lnSpc>
                <a:spcPts val="21839"/>
              </a:lnSpc>
            </a:pPr>
            <a:r>
              <a:rPr lang="en-US" sz="14559" spc="-363">
                <a:solidFill>
                  <a:srgbClr val="FFFFFF"/>
                </a:solidFill>
                <a:latin typeface="Cardo"/>
                <a:ea typeface="Cardo"/>
                <a:cs typeface="Cardo"/>
                <a:sym typeface="Cardo"/>
              </a:rPr>
              <a:t>Any Questions</a:t>
            </a:r>
          </a:p>
        </p:txBody>
      </p:sp>
      <p:sp>
        <p:nvSpPr>
          <p:cNvPr name="TextBox 6" id="6"/>
          <p:cNvSpPr txBox="true"/>
          <p:nvPr/>
        </p:nvSpPr>
        <p:spPr>
          <a:xfrm rot="0">
            <a:off x="17735509" y="9501303"/>
            <a:ext cx="152400" cy="199850"/>
          </a:xfrm>
          <a:prstGeom prst="rect">
            <a:avLst/>
          </a:prstGeom>
        </p:spPr>
        <p:txBody>
          <a:bodyPr anchor="t" rtlCol="false" tIns="0" lIns="0" bIns="0" rIns="0">
            <a:spAutoFit/>
          </a:bodyPr>
          <a:lstStyle/>
          <a:p>
            <a:pPr algn="r">
              <a:lnSpc>
                <a:spcPts val="1584"/>
              </a:lnSpc>
            </a:pPr>
            <a:r>
              <a:rPr lang="en-US" sz="1131" spc="45">
                <a:solidFill>
                  <a:srgbClr val="FFFFFF"/>
                </a:solidFill>
                <a:latin typeface="Didact Gothic"/>
                <a:ea typeface="Didact Gothic"/>
                <a:cs typeface="Didact Gothic"/>
                <a:sym typeface="Didact Gothic"/>
              </a:rPr>
              <a:t>19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a glowing gradient brush stroke"/>
          <p:cNvSpPr/>
          <p:nvPr/>
        </p:nvSpPr>
        <p:spPr>
          <a:xfrm flipH="false" flipV="false" rot="0">
            <a:off x="6899855" y="1056303"/>
            <a:ext cx="15350424" cy="15350424"/>
          </a:xfrm>
          <a:custGeom>
            <a:avLst/>
            <a:gdLst/>
            <a:ahLst/>
            <a:cxnLst/>
            <a:rect r="r" b="b" t="t" l="l"/>
            <a:pathLst>
              <a:path h="15350424" w="15350424">
                <a:moveTo>
                  <a:pt x="0" y="0"/>
                </a:moveTo>
                <a:lnTo>
                  <a:pt x="15350424" y="0"/>
                </a:lnTo>
                <a:lnTo>
                  <a:pt x="15350424" y="15350424"/>
                </a:lnTo>
                <a:lnTo>
                  <a:pt x="0" y="153504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64648" y="846753"/>
            <a:ext cx="9020100" cy="1306830"/>
          </a:xfrm>
          <a:prstGeom prst="rect">
            <a:avLst/>
          </a:prstGeom>
        </p:spPr>
        <p:txBody>
          <a:bodyPr anchor="t" rtlCol="false" tIns="0" lIns="0" bIns="0" rIns="0">
            <a:spAutoFit/>
          </a:bodyPr>
          <a:lstStyle/>
          <a:p>
            <a:pPr algn="l">
              <a:lnSpc>
                <a:spcPts val="10800"/>
              </a:lnSpc>
            </a:pPr>
            <a:r>
              <a:rPr lang="en-US" sz="7200" spc="-179">
                <a:solidFill>
                  <a:srgbClr val="FFFFFF"/>
                </a:solidFill>
                <a:latin typeface="Cardo"/>
                <a:ea typeface="Cardo"/>
                <a:cs typeface="Cardo"/>
                <a:sym typeface="Cardo"/>
              </a:rPr>
              <a:t>OUTLINE</a:t>
            </a:r>
          </a:p>
        </p:txBody>
      </p:sp>
      <p:sp>
        <p:nvSpPr>
          <p:cNvPr name="TextBox 4" id="4"/>
          <p:cNvSpPr txBox="true"/>
          <p:nvPr/>
        </p:nvSpPr>
        <p:spPr>
          <a:xfrm rot="0">
            <a:off x="1264648" y="2577131"/>
            <a:ext cx="9020100" cy="5699125"/>
          </a:xfrm>
          <a:prstGeom prst="rect">
            <a:avLst/>
          </a:prstGeom>
        </p:spPr>
        <p:txBody>
          <a:bodyPr anchor="t" rtlCol="false" tIns="0" lIns="0" bIns="0" rIns="0">
            <a:spAutoFit/>
          </a:bodyPr>
          <a:lstStyle/>
          <a:p>
            <a:pPr algn="l" marL="800102" indent="-266701" lvl="2">
              <a:lnSpc>
                <a:spcPts val="4550"/>
              </a:lnSpc>
              <a:buFont typeface="Arial"/>
              <a:buChar char="⚬"/>
            </a:pPr>
            <a:r>
              <a:rPr lang="en-US" sz="3500" spc="140">
                <a:solidFill>
                  <a:srgbClr val="FFFFFF"/>
                </a:solidFill>
                <a:latin typeface="Didact Gothic"/>
                <a:ea typeface="Didact Gothic"/>
                <a:cs typeface="Didact Gothic"/>
                <a:sym typeface="Didact Gothic"/>
              </a:rPr>
              <a:t>Introduction</a:t>
            </a:r>
          </a:p>
          <a:p>
            <a:pPr algn="l" marL="800102" indent="-266701" lvl="2">
              <a:lnSpc>
                <a:spcPts val="4550"/>
              </a:lnSpc>
              <a:buFont typeface="Arial"/>
              <a:buChar char="⚬"/>
            </a:pPr>
            <a:r>
              <a:rPr lang="en-US" sz="3500" spc="140">
                <a:solidFill>
                  <a:srgbClr val="FFFFFF"/>
                </a:solidFill>
                <a:latin typeface="Didact Gothic"/>
                <a:ea typeface="Didact Gothic"/>
                <a:cs typeface="Didact Gothic"/>
                <a:sym typeface="Didact Gothic"/>
              </a:rPr>
              <a:t>Problem Statement</a:t>
            </a:r>
          </a:p>
          <a:p>
            <a:pPr algn="l" marL="800102" indent="-266701" lvl="2">
              <a:lnSpc>
                <a:spcPts val="4550"/>
              </a:lnSpc>
              <a:buFont typeface="Arial"/>
              <a:buChar char="⚬"/>
            </a:pPr>
            <a:r>
              <a:rPr lang="en-US" sz="3500" spc="140">
                <a:solidFill>
                  <a:srgbClr val="FFFFFF"/>
                </a:solidFill>
                <a:latin typeface="Didact Gothic"/>
                <a:ea typeface="Didact Gothic"/>
                <a:cs typeface="Didact Gothic"/>
                <a:sym typeface="Didact Gothic"/>
              </a:rPr>
              <a:t>Objectives</a:t>
            </a:r>
          </a:p>
          <a:p>
            <a:pPr algn="l" marL="800102" indent="-266701" lvl="2">
              <a:lnSpc>
                <a:spcPts val="4550"/>
              </a:lnSpc>
              <a:buFont typeface="Arial"/>
              <a:buChar char="⚬"/>
            </a:pPr>
            <a:r>
              <a:rPr lang="en-US" sz="3500" spc="140">
                <a:solidFill>
                  <a:srgbClr val="FFFFFF"/>
                </a:solidFill>
                <a:latin typeface="Didact Gothic"/>
                <a:ea typeface="Didact Gothic"/>
                <a:cs typeface="Didact Gothic"/>
                <a:sym typeface="Didact Gothic"/>
              </a:rPr>
              <a:t>Concepts &amp; Methods</a:t>
            </a:r>
          </a:p>
          <a:p>
            <a:pPr algn="l" marL="800102" indent="-266701" lvl="2">
              <a:lnSpc>
                <a:spcPts val="4550"/>
              </a:lnSpc>
              <a:buFont typeface="Arial"/>
              <a:buChar char="⚬"/>
            </a:pPr>
            <a:r>
              <a:rPr lang="en-US" sz="3500" spc="140">
                <a:solidFill>
                  <a:srgbClr val="FFFFFF"/>
                </a:solidFill>
                <a:latin typeface="Didact Gothic"/>
                <a:ea typeface="Didact Gothic"/>
                <a:cs typeface="Didact Gothic"/>
                <a:sym typeface="Didact Gothic"/>
              </a:rPr>
              <a:t>Literature Review </a:t>
            </a:r>
          </a:p>
          <a:p>
            <a:pPr algn="l" marL="800102" indent="-266701" lvl="2">
              <a:lnSpc>
                <a:spcPts val="4550"/>
              </a:lnSpc>
              <a:buFont typeface="Arial"/>
              <a:buChar char="⚬"/>
            </a:pPr>
            <a:r>
              <a:rPr lang="en-US" sz="3500" spc="140">
                <a:solidFill>
                  <a:srgbClr val="FFFFFF"/>
                </a:solidFill>
                <a:latin typeface="Didact Gothic"/>
                <a:ea typeface="Didact Gothic"/>
                <a:cs typeface="Didact Gothic"/>
                <a:sym typeface="Didact Gothic"/>
              </a:rPr>
              <a:t>Identification of gaps &amp; scope of work </a:t>
            </a:r>
          </a:p>
          <a:p>
            <a:pPr algn="l" marL="800102" indent="-266701" lvl="2">
              <a:lnSpc>
                <a:spcPts val="4550"/>
              </a:lnSpc>
              <a:buFont typeface="Arial"/>
              <a:buChar char="⚬"/>
            </a:pPr>
            <a:r>
              <a:rPr lang="en-US" sz="3500" spc="140">
                <a:solidFill>
                  <a:srgbClr val="FFFFFF"/>
                </a:solidFill>
                <a:latin typeface="Didact Gothic"/>
                <a:ea typeface="Didact Gothic"/>
                <a:cs typeface="Didact Gothic"/>
                <a:sym typeface="Didact Gothic"/>
              </a:rPr>
              <a:t>Implementation </a:t>
            </a:r>
          </a:p>
          <a:p>
            <a:pPr algn="l" marL="800102" indent="-266701" lvl="2">
              <a:lnSpc>
                <a:spcPts val="4550"/>
              </a:lnSpc>
              <a:buFont typeface="Arial"/>
              <a:buChar char="⚬"/>
            </a:pPr>
            <a:r>
              <a:rPr lang="en-US" sz="3500" spc="140">
                <a:solidFill>
                  <a:srgbClr val="FFFFFF"/>
                </a:solidFill>
                <a:latin typeface="Didact Gothic"/>
                <a:ea typeface="Didact Gothic"/>
                <a:cs typeface="Didact Gothic"/>
                <a:sym typeface="Didact Gothic"/>
              </a:rPr>
              <a:t>Reference</a:t>
            </a:r>
          </a:p>
          <a:p>
            <a:pPr algn="l" marL="800102" indent="-266701" lvl="2">
              <a:lnSpc>
                <a:spcPts val="4550"/>
              </a:lnSpc>
              <a:buFont typeface="Arial"/>
              <a:buChar char="⚬"/>
            </a:pPr>
            <a:r>
              <a:rPr lang="en-US" sz="3500" spc="140">
                <a:solidFill>
                  <a:srgbClr val="FFFFFF"/>
                </a:solidFill>
                <a:latin typeface="Didact Gothic"/>
                <a:ea typeface="Didact Gothic"/>
                <a:cs typeface="Didact Gothic"/>
                <a:sym typeface="Didact Gothic"/>
              </a:rPr>
              <a:t>Q&amp;A</a:t>
            </a:r>
          </a:p>
          <a:p>
            <a:pPr algn="l" marL="800102" indent="-266701" lvl="2">
              <a:lnSpc>
                <a:spcPts val="4550"/>
              </a:lnSpc>
            </a:pPr>
          </a:p>
        </p:txBody>
      </p:sp>
      <p:sp>
        <p:nvSpPr>
          <p:cNvPr name="TextBox 5" id="5"/>
          <p:cNvSpPr txBox="true"/>
          <p:nvPr/>
        </p:nvSpPr>
        <p:spPr>
          <a:xfrm rot="0">
            <a:off x="17735509" y="9510828"/>
            <a:ext cx="152400" cy="205878"/>
          </a:xfrm>
          <a:prstGeom prst="rect">
            <a:avLst/>
          </a:prstGeom>
        </p:spPr>
        <p:txBody>
          <a:bodyPr anchor="t" rtlCol="false" tIns="0" lIns="0" bIns="0" rIns="0">
            <a:spAutoFit/>
          </a:bodyPr>
          <a:lstStyle/>
          <a:p>
            <a:pPr algn="r">
              <a:lnSpc>
                <a:spcPts val="1777"/>
              </a:lnSpc>
            </a:pPr>
            <a:r>
              <a:rPr lang="en-US" sz="1269" spc="50">
                <a:solidFill>
                  <a:srgbClr val="FFFFFF"/>
                </a:solidFill>
                <a:latin typeface="Didact Gothic"/>
                <a:ea typeface="Didact Gothic"/>
                <a:cs typeface="Didact Gothic"/>
                <a:sym typeface="Didact Gothic"/>
              </a:rPr>
              <a:t>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9007576">
            <a:off x="-3718518" y="1253058"/>
            <a:ext cx="10624840" cy="12724359"/>
            <a:chOff x="0" y="0"/>
            <a:chExt cx="14166453" cy="16965812"/>
          </a:xfrm>
        </p:grpSpPr>
        <p:sp>
          <p:nvSpPr>
            <p:cNvPr name="Freeform 3" id="3" descr="a glowing gradient brush stroke "/>
            <p:cNvSpPr/>
            <p:nvPr/>
          </p:nvSpPr>
          <p:spPr>
            <a:xfrm flipH="false" flipV="false" rot="0">
              <a:off x="0" y="0"/>
              <a:ext cx="14166469" cy="16965803"/>
            </a:xfrm>
            <a:custGeom>
              <a:avLst/>
              <a:gdLst/>
              <a:ahLst/>
              <a:cxnLst/>
              <a:rect r="r" b="b" t="t" l="l"/>
              <a:pathLst>
                <a:path h="16965803" w="14166469">
                  <a:moveTo>
                    <a:pt x="0" y="0"/>
                  </a:moveTo>
                  <a:lnTo>
                    <a:pt x="14166469" y="0"/>
                  </a:lnTo>
                  <a:lnTo>
                    <a:pt x="14166469" y="16965803"/>
                  </a:lnTo>
                  <a:lnTo>
                    <a:pt x="0" y="16965803"/>
                  </a:lnTo>
                  <a:lnTo>
                    <a:pt x="0" y="0"/>
                  </a:lnTo>
                  <a:close/>
                </a:path>
              </a:pathLst>
            </a:custGeom>
            <a:blipFill>
              <a:blip r:embed="rId2">
                <a:alphaModFix amt="85000"/>
              </a:blip>
              <a:stretch>
                <a:fillRect l="-13" t="0" r="-13" b="0"/>
              </a:stretch>
            </a:blipFill>
          </p:spPr>
        </p:sp>
      </p:grpSp>
      <p:graphicFrame>
        <p:nvGraphicFramePr>
          <p:cNvPr name="Table 4" id="4"/>
          <p:cNvGraphicFramePr>
            <a:graphicFrameLocks noGrp="true"/>
          </p:cNvGraphicFramePr>
          <p:nvPr/>
        </p:nvGraphicFramePr>
        <p:xfrm>
          <a:off x="1028700" y="50101"/>
          <a:ext cx="15773400" cy="9169400"/>
        </p:xfrm>
        <a:graphic>
          <a:graphicData uri="http://schemas.openxmlformats.org/drawingml/2006/table">
            <a:tbl>
              <a:tblPr/>
              <a:tblGrid>
                <a:gridCol w="15773400"/>
              </a:tblGrid>
              <a:tr h="708899">
                <a:tc>
                  <a:txBody>
                    <a:bodyPr anchor="t" rtlCol="false"/>
                    <a:lstStyle/>
                    <a:p>
                      <a:pPr algn="l">
                        <a:lnSpc>
                          <a:spcPts val="1679"/>
                        </a:lnSpc>
                        <a:defRPr/>
                      </a:pP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654456">
                <a:tc>
                  <a:txBody>
                    <a:bodyPr anchor="t" rtlCol="false"/>
                    <a:lstStyle/>
                    <a:p>
                      <a:pPr algn="l">
                        <a:lnSpc>
                          <a:spcPts val="1679"/>
                        </a:lnSpc>
                        <a:defRPr/>
                      </a:pP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654456">
                <a:tc>
                  <a:txBody>
                    <a:bodyPr anchor="t" rtlCol="false"/>
                    <a:lstStyle/>
                    <a:p>
                      <a:pPr algn="l">
                        <a:lnSpc>
                          <a:spcPts val="1679"/>
                        </a:lnSpc>
                        <a:defRPr/>
                      </a:pP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654456">
                <a:tc>
                  <a:txBody>
                    <a:bodyPr anchor="t" rtlCol="false"/>
                    <a:lstStyle/>
                    <a:p>
                      <a:pPr algn="l">
                        <a:lnSpc>
                          <a:spcPts val="1679"/>
                        </a:lnSpc>
                        <a:defRPr/>
                      </a:pP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6497133">
                <a:tc>
                  <a:txBody>
                    <a:bodyPr anchor="t" rtlCol="false"/>
                    <a:lstStyle/>
                    <a:p>
                      <a:pPr algn="just" marL="754258" indent="-251419" lvl="2">
                        <a:lnSpc>
                          <a:spcPts val="4618"/>
                        </a:lnSpc>
                        <a:buFont typeface="Arial"/>
                        <a:buChar char="⚬"/>
                        <a:defRPr/>
                      </a:pPr>
                      <a:r>
                        <a:rPr lang="en-US" sz="3298" spc="131">
                          <a:solidFill>
                            <a:srgbClr val="FFFFFF"/>
                          </a:solidFill>
                          <a:latin typeface="Didact Gothic"/>
                          <a:ea typeface="Didact Gothic"/>
                          <a:cs typeface="Didact Gothic"/>
                          <a:sym typeface="Didact Gothic"/>
                        </a:rPr>
                        <a:t>In today’s evolving academic and career landscape, student creativity and innovation are thriving—but often remain confined within institutions. To bridge this gap, the Unified Online Platform to Showcase Unique Student Projects was developed.</a:t>
                      </a:r>
                      <a:endParaRPr lang="en-US" sz="1100"/>
                    </a:p>
                    <a:p>
                      <a:pPr algn="just" marL="754258" indent="-251419" lvl="2">
                        <a:lnSpc>
                          <a:spcPts val="4618"/>
                        </a:lnSpc>
                        <a:buFont typeface="Arial"/>
                        <a:buChar char="⚬"/>
                      </a:pPr>
                      <a:r>
                        <a:rPr lang="en-US" sz="3298" spc="131">
                          <a:solidFill>
                            <a:srgbClr val="FFFFFF"/>
                          </a:solidFill>
                          <a:latin typeface="Didact Gothic"/>
                          <a:ea typeface="Didact Gothic"/>
                          <a:cs typeface="Didact Gothic"/>
                          <a:sym typeface="Didact Gothic"/>
                        </a:rPr>
                        <a:t>This platform enables students from various universities and disciplines to share their projects in one accessible space. It boosts visibility, fosters collaboration among students, institutions, employers, and researchers, and encourages cross-disciplinary learning.</a:t>
                      </a:r>
                    </a:p>
                    <a:p>
                      <a:pPr algn="just" marL="754258" indent="-251419" lvl="2">
                        <a:lnSpc>
                          <a:spcPts val="4618"/>
                        </a:lnSpc>
                        <a:buFont typeface="Arial"/>
                        <a:buChar char="⚬"/>
                      </a:pPr>
                      <a:r>
                        <a:rPr lang="en-US" sz="3298" spc="131">
                          <a:solidFill>
                            <a:srgbClr val="FFFFFF"/>
                          </a:solidFill>
                          <a:latin typeface="Didact Gothic"/>
                          <a:ea typeface="Didact Gothic"/>
                          <a:cs typeface="Didact Gothic"/>
                          <a:sym typeface="Didact Gothic"/>
                        </a:rPr>
                        <a:t>With features like advanced search, plagiarism checks, and personal portfolios, the platform promotes transparency, accessibility, and recognition—advancing global educational innovation through technology.</a:t>
                      </a:r>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sp>
        <p:nvSpPr>
          <p:cNvPr name="TextBox 5" id="5"/>
          <p:cNvSpPr txBox="true"/>
          <p:nvPr/>
        </p:nvSpPr>
        <p:spPr>
          <a:xfrm rot="0">
            <a:off x="1028700" y="621675"/>
            <a:ext cx="15775343" cy="1306830"/>
          </a:xfrm>
          <a:prstGeom prst="rect">
            <a:avLst/>
          </a:prstGeom>
        </p:spPr>
        <p:txBody>
          <a:bodyPr anchor="t" rtlCol="false" tIns="0" lIns="0" bIns="0" rIns="0">
            <a:spAutoFit/>
          </a:bodyPr>
          <a:lstStyle/>
          <a:p>
            <a:pPr algn="l">
              <a:lnSpc>
                <a:spcPts val="10800"/>
              </a:lnSpc>
            </a:pPr>
            <a:r>
              <a:rPr lang="en-US" sz="7200" spc="-179">
                <a:solidFill>
                  <a:srgbClr val="FFFFFF"/>
                </a:solidFill>
                <a:latin typeface="Cardo"/>
                <a:ea typeface="Cardo"/>
                <a:cs typeface="Cardo"/>
                <a:sym typeface="Cardo"/>
              </a:rPr>
              <a:t>INTRODUCTION</a:t>
            </a:r>
          </a:p>
        </p:txBody>
      </p:sp>
      <p:sp>
        <p:nvSpPr>
          <p:cNvPr name="TextBox 6" id="6"/>
          <p:cNvSpPr txBox="true"/>
          <p:nvPr/>
        </p:nvSpPr>
        <p:spPr>
          <a:xfrm rot="0">
            <a:off x="17735509" y="9510828"/>
            <a:ext cx="152400" cy="205878"/>
          </a:xfrm>
          <a:prstGeom prst="rect">
            <a:avLst/>
          </a:prstGeom>
        </p:spPr>
        <p:txBody>
          <a:bodyPr anchor="t" rtlCol="false" tIns="0" lIns="0" bIns="0" rIns="0">
            <a:spAutoFit/>
          </a:bodyPr>
          <a:lstStyle/>
          <a:p>
            <a:pPr algn="r">
              <a:lnSpc>
                <a:spcPts val="1777"/>
              </a:lnSpc>
            </a:pPr>
            <a:r>
              <a:rPr lang="en-US" sz="1269" spc="50">
                <a:solidFill>
                  <a:srgbClr val="FFFFFF"/>
                </a:solidFill>
                <a:latin typeface="Didact Gothic"/>
                <a:ea typeface="Didact Gothic"/>
                <a:cs typeface="Didact Gothic"/>
                <a:sym typeface="Didact Gothic"/>
              </a:rPr>
              <a:t>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a glowing gradient brush stroke "/>
          <p:cNvSpPr/>
          <p:nvPr/>
        </p:nvSpPr>
        <p:spPr>
          <a:xfrm flipH="false" flipV="false" rot="0">
            <a:off x="-3076792" y="3699120"/>
            <a:ext cx="13938055" cy="13938055"/>
          </a:xfrm>
          <a:custGeom>
            <a:avLst/>
            <a:gdLst/>
            <a:ahLst/>
            <a:cxnLst/>
            <a:rect r="r" b="b" t="t" l="l"/>
            <a:pathLst>
              <a:path h="13938055" w="13938055">
                <a:moveTo>
                  <a:pt x="0" y="0"/>
                </a:moveTo>
                <a:lnTo>
                  <a:pt x="13938055" y="0"/>
                </a:lnTo>
                <a:lnTo>
                  <a:pt x="13938055" y="13938055"/>
                </a:lnTo>
                <a:lnTo>
                  <a:pt x="0" y="139380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574204" y="2337722"/>
            <a:ext cx="13139592" cy="1306830"/>
          </a:xfrm>
          <a:prstGeom prst="rect">
            <a:avLst/>
          </a:prstGeom>
        </p:spPr>
        <p:txBody>
          <a:bodyPr anchor="t" rtlCol="false" tIns="0" lIns="0" bIns="0" rIns="0">
            <a:spAutoFit/>
          </a:bodyPr>
          <a:lstStyle/>
          <a:p>
            <a:pPr algn="ctr">
              <a:lnSpc>
                <a:spcPts val="10800"/>
              </a:lnSpc>
            </a:pPr>
            <a:r>
              <a:rPr lang="en-US" sz="7200" spc="-179">
                <a:solidFill>
                  <a:srgbClr val="FFFFFF"/>
                </a:solidFill>
                <a:latin typeface="Cardo"/>
                <a:ea typeface="Cardo"/>
                <a:cs typeface="Cardo"/>
                <a:sym typeface="Cardo"/>
              </a:rPr>
              <a:t>PROBLEM STATEMENT</a:t>
            </a:r>
          </a:p>
        </p:txBody>
      </p:sp>
      <p:sp>
        <p:nvSpPr>
          <p:cNvPr name="TextBox 4" id="4"/>
          <p:cNvSpPr txBox="true"/>
          <p:nvPr/>
        </p:nvSpPr>
        <p:spPr>
          <a:xfrm rot="0">
            <a:off x="2574204" y="3951634"/>
            <a:ext cx="13139592" cy="3390817"/>
          </a:xfrm>
          <a:prstGeom prst="rect">
            <a:avLst/>
          </a:prstGeom>
        </p:spPr>
        <p:txBody>
          <a:bodyPr anchor="t" rtlCol="false" tIns="0" lIns="0" bIns="0" rIns="0">
            <a:spAutoFit/>
          </a:bodyPr>
          <a:lstStyle/>
          <a:p>
            <a:pPr algn="ctr">
              <a:lnSpc>
                <a:spcPts val="4508"/>
              </a:lnSpc>
            </a:pPr>
            <a:r>
              <a:rPr lang="en-US" sz="3467" spc="138">
                <a:solidFill>
                  <a:srgbClr val="FFFFFF"/>
                </a:solidFill>
                <a:latin typeface="Didact Gothic"/>
                <a:ea typeface="Didact Gothic"/>
                <a:cs typeface="Didact Gothic"/>
                <a:sym typeface="Didact Gothic"/>
              </a:rPr>
              <a:t>Develop a unified online platform for student projects across universities and colleges to address the lack of collaboration, resource sharing, and interdisciplinary opportunities. This platform will enable students and faculty to connect, collaborate, and share resources, breaking down institutional silos</a:t>
            </a:r>
          </a:p>
          <a:p>
            <a:pPr algn="ctr">
              <a:lnSpc>
                <a:spcPts val="4265"/>
              </a:lnSpc>
            </a:pPr>
          </a:p>
        </p:txBody>
      </p:sp>
      <p:sp>
        <p:nvSpPr>
          <p:cNvPr name="TextBox 5" id="5"/>
          <p:cNvSpPr txBox="true"/>
          <p:nvPr/>
        </p:nvSpPr>
        <p:spPr>
          <a:xfrm rot="0">
            <a:off x="17735509" y="9510828"/>
            <a:ext cx="152400" cy="205878"/>
          </a:xfrm>
          <a:prstGeom prst="rect">
            <a:avLst/>
          </a:prstGeom>
        </p:spPr>
        <p:txBody>
          <a:bodyPr anchor="t" rtlCol="false" tIns="0" lIns="0" bIns="0" rIns="0">
            <a:spAutoFit/>
          </a:bodyPr>
          <a:lstStyle/>
          <a:p>
            <a:pPr algn="r">
              <a:lnSpc>
                <a:spcPts val="1777"/>
              </a:lnSpc>
            </a:pPr>
            <a:r>
              <a:rPr lang="en-US" sz="1269" spc="50">
                <a:solidFill>
                  <a:srgbClr val="FFFFFF"/>
                </a:solidFill>
                <a:latin typeface="Didact Gothic"/>
                <a:ea typeface="Didact Gothic"/>
                <a:cs typeface="Didact Gothic"/>
                <a:sym typeface="Didact Gothic"/>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a glowing gradient brush stroke"/>
          <p:cNvSpPr/>
          <p:nvPr/>
        </p:nvSpPr>
        <p:spPr>
          <a:xfrm flipH="false" flipV="false" rot="0">
            <a:off x="4867345" y="866845"/>
            <a:ext cx="8553310" cy="8553310"/>
          </a:xfrm>
          <a:custGeom>
            <a:avLst/>
            <a:gdLst/>
            <a:ahLst/>
            <a:cxnLst/>
            <a:rect r="r" b="b" t="t" l="l"/>
            <a:pathLst>
              <a:path h="8553310" w="8553310">
                <a:moveTo>
                  <a:pt x="0" y="0"/>
                </a:moveTo>
                <a:lnTo>
                  <a:pt x="8553310" y="0"/>
                </a:lnTo>
                <a:lnTo>
                  <a:pt x="8553310" y="8553310"/>
                </a:lnTo>
                <a:lnTo>
                  <a:pt x="0" y="85533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2244769">
            <a:off x="11385072" y="-5383377"/>
            <a:ext cx="12326388" cy="12824155"/>
            <a:chOff x="0" y="0"/>
            <a:chExt cx="16435184" cy="17098873"/>
          </a:xfrm>
        </p:grpSpPr>
        <p:sp>
          <p:nvSpPr>
            <p:cNvPr name="Freeform 4" id="4"/>
            <p:cNvSpPr/>
            <p:nvPr/>
          </p:nvSpPr>
          <p:spPr>
            <a:xfrm flipH="false" flipV="false" rot="0">
              <a:off x="0" y="0"/>
              <a:ext cx="16435197" cy="17098899"/>
            </a:xfrm>
            <a:custGeom>
              <a:avLst/>
              <a:gdLst/>
              <a:ahLst/>
              <a:cxnLst/>
              <a:rect r="r" b="b" t="t" l="l"/>
              <a:pathLst>
                <a:path h="17098899" w="16435197">
                  <a:moveTo>
                    <a:pt x="0" y="0"/>
                  </a:moveTo>
                  <a:lnTo>
                    <a:pt x="16435197" y="0"/>
                  </a:lnTo>
                  <a:lnTo>
                    <a:pt x="16435197" y="17098899"/>
                  </a:lnTo>
                  <a:lnTo>
                    <a:pt x="0" y="17098899"/>
                  </a:lnTo>
                  <a:lnTo>
                    <a:pt x="0" y="0"/>
                  </a:lnTo>
                  <a:close/>
                </a:path>
              </a:pathLst>
            </a:custGeom>
            <a:blipFill>
              <a:blip r:embed="rId4"/>
              <a:stretch>
                <a:fillRect l="-324" t="0" r="-324" b="0"/>
              </a:stretch>
            </a:blipFill>
          </p:spPr>
        </p:sp>
      </p:grpSp>
      <p:grpSp>
        <p:nvGrpSpPr>
          <p:cNvPr name="Group 5" id="5"/>
          <p:cNvGrpSpPr/>
          <p:nvPr/>
        </p:nvGrpSpPr>
        <p:grpSpPr>
          <a:xfrm rot="1162109">
            <a:off x="-8960293" y="4130359"/>
            <a:ext cx="15657358" cy="11677597"/>
            <a:chOff x="0" y="0"/>
            <a:chExt cx="20876477" cy="15570129"/>
          </a:xfrm>
        </p:grpSpPr>
        <p:sp>
          <p:nvSpPr>
            <p:cNvPr name="Freeform 6" id="6"/>
            <p:cNvSpPr/>
            <p:nvPr/>
          </p:nvSpPr>
          <p:spPr>
            <a:xfrm flipH="false" flipV="false" rot="0">
              <a:off x="0" y="0"/>
              <a:ext cx="20876513" cy="15570073"/>
            </a:xfrm>
            <a:custGeom>
              <a:avLst/>
              <a:gdLst/>
              <a:ahLst/>
              <a:cxnLst/>
              <a:rect r="r" b="b" t="t" l="l"/>
              <a:pathLst>
                <a:path h="15570073" w="20876513">
                  <a:moveTo>
                    <a:pt x="0" y="0"/>
                  </a:moveTo>
                  <a:lnTo>
                    <a:pt x="20876513" y="0"/>
                  </a:lnTo>
                  <a:lnTo>
                    <a:pt x="20876513" y="15570073"/>
                  </a:lnTo>
                  <a:lnTo>
                    <a:pt x="0" y="15570073"/>
                  </a:lnTo>
                  <a:lnTo>
                    <a:pt x="0" y="0"/>
                  </a:lnTo>
                  <a:close/>
                </a:path>
              </a:pathLst>
            </a:custGeom>
            <a:blipFill>
              <a:blip r:embed="rId5"/>
              <a:stretch>
                <a:fillRect l="-47112" t="0" r="-47111" b="0"/>
              </a:stretch>
            </a:blipFill>
          </p:spPr>
        </p:sp>
      </p:grpSp>
      <p:sp>
        <p:nvSpPr>
          <p:cNvPr name="TextBox 7" id="7"/>
          <p:cNvSpPr txBox="true"/>
          <p:nvPr/>
        </p:nvSpPr>
        <p:spPr>
          <a:xfrm rot="0">
            <a:off x="1408544" y="2032809"/>
            <a:ext cx="15246509" cy="1804035"/>
          </a:xfrm>
          <a:prstGeom prst="rect">
            <a:avLst/>
          </a:prstGeom>
        </p:spPr>
        <p:txBody>
          <a:bodyPr anchor="t" rtlCol="false" tIns="0" lIns="0" bIns="0" rIns="0">
            <a:spAutoFit/>
          </a:bodyPr>
          <a:lstStyle/>
          <a:p>
            <a:pPr algn="l">
              <a:lnSpc>
                <a:spcPts val="3600"/>
              </a:lnSpc>
            </a:pPr>
            <a:r>
              <a:rPr lang="en-US" sz="2400" spc="96">
                <a:solidFill>
                  <a:srgbClr val="FFFFFF"/>
                </a:solidFill>
                <a:latin typeface="Didact Gothic"/>
                <a:ea typeface="Didact Gothic"/>
                <a:cs typeface="Didact Gothic"/>
                <a:sym typeface="Didact Gothic"/>
              </a:rPr>
              <a:t>THE PRIMARY GOAL OF THE UNIFIED ONLINE PLATFORM TO SHOWCASE UNIQUE STUDENT PROJECTS ACROSS UNIVERSITIES AND COLLEGES IS TO CREATE A CENTRALIZED, INCLUSIVE, AND USER-FRIENDLY SPACE FOR STUDENTS TO DISPLAY THEIR ACADEMIC AND CREATIVE ACHIEVEMENTS. THE SPECIFIC OBJECTIVES OF THE PLATFORM INCLUDE:</a:t>
            </a:r>
          </a:p>
        </p:txBody>
      </p:sp>
      <p:sp>
        <p:nvSpPr>
          <p:cNvPr name="TextBox 8" id="8"/>
          <p:cNvSpPr txBox="true"/>
          <p:nvPr/>
        </p:nvSpPr>
        <p:spPr>
          <a:xfrm rot="0">
            <a:off x="1408544" y="1038225"/>
            <a:ext cx="5834125" cy="866750"/>
          </a:xfrm>
          <a:prstGeom prst="rect">
            <a:avLst/>
          </a:prstGeom>
        </p:spPr>
        <p:txBody>
          <a:bodyPr anchor="t" rtlCol="false" tIns="0" lIns="0" bIns="0" rIns="0">
            <a:spAutoFit/>
          </a:bodyPr>
          <a:lstStyle/>
          <a:p>
            <a:pPr algn="l">
              <a:lnSpc>
                <a:spcPts val="6959"/>
              </a:lnSpc>
            </a:pPr>
            <a:r>
              <a:rPr lang="en-US" sz="5798" spc="-144">
                <a:solidFill>
                  <a:srgbClr val="FFFFFF"/>
                </a:solidFill>
                <a:latin typeface="Cardo"/>
                <a:ea typeface="Cardo"/>
                <a:cs typeface="Cardo"/>
                <a:sym typeface="Cardo"/>
              </a:rPr>
              <a:t>Objectives</a:t>
            </a:r>
          </a:p>
        </p:txBody>
      </p:sp>
      <p:sp>
        <p:nvSpPr>
          <p:cNvPr name="TextBox 9" id="9"/>
          <p:cNvSpPr txBox="true"/>
          <p:nvPr/>
        </p:nvSpPr>
        <p:spPr>
          <a:xfrm rot="0">
            <a:off x="17735509" y="9510828"/>
            <a:ext cx="152400" cy="205878"/>
          </a:xfrm>
          <a:prstGeom prst="rect">
            <a:avLst/>
          </a:prstGeom>
        </p:spPr>
        <p:txBody>
          <a:bodyPr anchor="t" rtlCol="false" tIns="0" lIns="0" bIns="0" rIns="0">
            <a:spAutoFit/>
          </a:bodyPr>
          <a:lstStyle/>
          <a:p>
            <a:pPr algn="r">
              <a:lnSpc>
                <a:spcPts val="1777"/>
              </a:lnSpc>
            </a:pPr>
            <a:r>
              <a:rPr lang="en-US" sz="1269" spc="50">
                <a:solidFill>
                  <a:srgbClr val="FFFFFF"/>
                </a:solidFill>
                <a:latin typeface="Didact Gothic"/>
                <a:ea typeface="Didact Gothic"/>
                <a:cs typeface="Didact Gothic"/>
                <a:sym typeface="Didact Gothic"/>
              </a:rPr>
              <a:t>5</a:t>
            </a:r>
          </a:p>
        </p:txBody>
      </p:sp>
      <p:sp>
        <p:nvSpPr>
          <p:cNvPr name="TextBox 10" id="10"/>
          <p:cNvSpPr txBox="true"/>
          <p:nvPr/>
        </p:nvSpPr>
        <p:spPr>
          <a:xfrm rot="0">
            <a:off x="1408544" y="4046372"/>
            <a:ext cx="15246509" cy="5461635"/>
          </a:xfrm>
          <a:prstGeom prst="rect">
            <a:avLst/>
          </a:prstGeom>
        </p:spPr>
        <p:txBody>
          <a:bodyPr anchor="t" rtlCol="false" tIns="0" lIns="0" bIns="0" rIns="0">
            <a:spAutoFit/>
          </a:bodyPr>
          <a:lstStyle/>
          <a:p>
            <a:pPr algn="l">
              <a:lnSpc>
                <a:spcPts val="3600"/>
              </a:lnSpc>
            </a:pPr>
            <a:r>
              <a:rPr lang="en-US" sz="2400" spc="192">
                <a:solidFill>
                  <a:srgbClr val="FFFFFF"/>
                </a:solidFill>
                <a:latin typeface="Didact Gothic"/>
                <a:ea typeface="Didact Gothic"/>
                <a:cs typeface="Didact Gothic"/>
                <a:sym typeface="Didact Gothic"/>
              </a:rPr>
              <a:t>ENHANCE VISIBILITY</a:t>
            </a:r>
          </a:p>
          <a:p>
            <a:pPr algn="l">
              <a:lnSpc>
                <a:spcPts val="3600"/>
              </a:lnSpc>
            </a:pPr>
            <a:r>
              <a:rPr lang="en-US" sz="2400" spc="96">
                <a:solidFill>
                  <a:srgbClr val="FFFFFF"/>
                </a:solidFill>
                <a:latin typeface="Didact Gothic"/>
                <a:ea typeface="Didact Gothic"/>
                <a:cs typeface="Didact Gothic"/>
                <a:sym typeface="Didact Gothic"/>
              </a:rPr>
              <a:t>PROVIDE A GLOBAL STAGE FOR STUDENTS TO SHOWCASE THEIR PROJECTS, ENSURING THEY REACH A WIDER AUDIENCE, INCLUDING ACADEMIC PEERS, INDUSTRY PROFESSIONALS, AND POTENTIAL INVESTORS.</a:t>
            </a:r>
          </a:p>
          <a:p>
            <a:pPr algn="l">
              <a:lnSpc>
                <a:spcPts val="3600"/>
              </a:lnSpc>
            </a:pPr>
          </a:p>
          <a:p>
            <a:pPr algn="l">
              <a:lnSpc>
                <a:spcPts val="3600"/>
              </a:lnSpc>
            </a:pPr>
            <a:r>
              <a:rPr lang="en-US" sz="2400" spc="192">
                <a:solidFill>
                  <a:srgbClr val="FFFFFF"/>
                </a:solidFill>
                <a:latin typeface="Didact Gothic"/>
                <a:ea typeface="Didact Gothic"/>
                <a:cs typeface="Didact Gothic"/>
                <a:sym typeface="Didact Gothic"/>
              </a:rPr>
              <a:t>FOSTER COLLABORATION</a:t>
            </a:r>
          </a:p>
          <a:p>
            <a:pPr algn="l">
              <a:lnSpc>
                <a:spcPts val="3600"/>
              </a:lnSpc>
            </a:pPr>
            <a:r>
              <a:rPr lang="en-US" sz="2400" spc="96">
                <a:solidFill>
                  <a:srgbClr val="FFFFFF"/>
                </a:solidFill>
                <a:latin typeface="Didact Gothic"/>
                <a:ea typeface="Didact Gothic"/>
                <a:cs typeface="Didact Gothic"/>
                <a:sym typeface="Didact Gothic"/>
              </a:rPr>
              <a:t>ENCOURAGE INTERDISCIPLINARY COLLABORATION BY CONNECTING STUDENTS ACROSS INSTITUTIONS AND DISCIPLINES, FACILITATING KNOWLEDGE EXCHANGE AND JOINT PROBLEM-SOLVING.</a:t>
            </a:r>
          </a:p>
          <a:p>
            <a:pPr algn="l">
              <a:lnSpc>
                <a:spcPts val="3600"/>
              </a:lnSpc>
            </a:pPr>
          </a:p>
          <a:p>
            <a:pPr algn="l">
              <a:lnSpc>
                <a:spcPts val="3600"/>
              </a:lnSpc>
            </a:pPr>
            <a:r>
              <a:rPr lang="en-US" sz="2400" spc="192">
                <a:solidFill>
                  <a:srgbClr val="FFFFFF"/>
                </a:solidFill>
                <a:latin typeface="Didact Gothic"/>
                <a:ea typeface="Didact Gothic"/>
                <a:cs typeface="Didact Gothic"/>
                <a:sym typeface="Didact Gothic"/>
              </a:rPr>
              <a:t>ENSURE ORIGINALITY</a:t>
            </a:r>
          </a:p>
          <a:p>
            <a:pPr algn="l">
              <a:lnSpc>
                <a:spcPts val="3600"/>
              </a:lnSpc>
            </a:pPr>
            <a:r>
              <a:rPr lang="en-US" sz="2400" spc="96">
                <a:solidFill>
                  <a:srgbClr val="FFFFFF"/>
                </a:solidFill>
                <a:latin typeface="Didact Gothic"/>
                <a:ea typeface="Didact Gothic"/>
                <a:cs typeface="Didact Gothic"/>
                <a:sym typeface="Didact Gothic"/>
              </a:rPr>
              <a:t>INTEGRATE A PLAGIARISM DETECTION SYSTEM TO MAINTAIN THE CREDIBILITY OF SHOWCASED PROJECTS AND PROMOTE ACADEMIC INTEGRITY.</a:t>
            </a:r>
          </a:p>
          <a:p>
            <a:pPr algn="l">
              <a:lnSpc>
                <a:spcPts val="360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a glowing gradient brush stroke"/>
          <p:cNvSpPr/>
          <p:nvPr/>
        </p:nvSpPr>
        <p:spPr>
          <a:xfrm flipH="false" flipV="false" rot="0">
            <a:off x="4867345" y="866845"/>
            <a:ext cx="8553310" cy="8553310"/>
          </a:xfrm>
          <a:custGeom>
            <a:avLst/>
            <a:gdLst/>
            <a:ahLst/>
            <a:cxnLst/>
            <a:rect r="r" b="b" t="t" l="l"/>
            <a:pathLst>
              <a:path h="8553310" w="8553310">
                <a:moveTo>
                  <a:pt x="0" y="0"/>
                </a:moveTo>
                <a:lnTo>
                  <a:pt x="8553310" y="0"/>
                </a:lnTo>
                <a:lnTo>
                  <a:pt x="8553310" y="8553310"/>
                </a:lnTo>
                <a:lnTo>
                  <a:pt x="0" y="85533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2244769">
            <a:off x="11385072" y="-5383377"/>
            <a:ext cx="12326388" cy="12824155"/>
            <a:chOff x="0" y="0"/>
            <a:chExt cx="16435184" cy="17098873"/>
          </a:xfrm>
        </p:grpSpPr>
        <p:sp>
          <p:nvSpPr>
            <p:cNvPr name="Freeform 4" id="4"/>
            <p:cNvSpPr/>
            <p:nvPr/>
          </p:nvSpPr>
          <p:spPr>
            <a:xfrm flipH="false" flipV="false" rot="0">
              <a:off x="0" y="0"/>
              <a:ext cx="16435197" cy="17098899"/>
            </a:xfrm>
            <a:custGeom>
              <a:avLst/>
              <a:gdLst/>
              <a:ahLst/>
              <a:cxnLst/>
              <a:rect r="r" b="b" t="t" l="l"/>
              <a:pathLst>
                <a:path h="17098899" w="16435197">
                  <a:moveTo>
                    <a:pt x="0" y="0"/>
                  </a:moveTo>
                  <a:lnTo>
                    <a:pt x="16435197" y="0"/>
                  </a:lnTo>
                  <a:lnTo>
                    <a:pt x="16435197" y="17098899"/>
                  </a:lnTo>
                  <a:lnTo>
                    <a:pt x="0" y="17098899"/>
                  </a:lnTo>
                  <a:lnTo>
                    <a:pt x="0" y="0"/>
                  </a:lnTo>
                  <a:close/>
                </a:path>
              </a:pathLst>
            </a:custGeom>
            <a:blipFill>
              <a:blip r:embed="rId4"/>
              <a:stretch>
                <a:fillRect l="-324" t="0" r="-324" b="0"/>
              </a:stretch>
            </a:blipFill>
          </p:spPr>
        </p:sp>
      </p:grpSp>
      <p:grpSp>
        <p:nvGrpSpPr>
          <p:cNvPr name="Group 5" id="5"/>
          <p:cNvGrpSpPr/>
          <p:nvPr/>
        </p:nvGrpSpPr>
        <p:grpSpPr>
          <a:xfrm rot="1162109">
            <a:off x="-8960293" y="4130359"/>
            <a:ext cx="15657358" cy="11677597"/>
            <a:chOff x="0" y="0"/>
            <a:chExt cx="20876477" cy="15570129"/>
          </a:xfrm>
        </p:grpSpPr>
        <p:sp>
          <p:nvSpPr>
            <p:cNvPr name="Freeform 6" id="6"/>
            <p:cNvSpPr/>
            <p:nvPr/>
          </p:nvSpPr>
          <p:spPr>
            <a:xfrm flipH="false" flipV="false" rot="0">
              <a:off x="0" y="0"/>
              <a:ext cx="20876513" cy="15570073"/>
            </a:xfrm>
            <a:custGeom>
              <a:avLst/>
              <a:gdLst/>
              <a:ahLst/>
              <a:cxnLst/>
              <a:rect r="r" b="b" t="t" l="l"/>
              <a:pathLst>
                <a:path h="15570073" w="20876513">
                  <a:moveTo>
                    <a:pt x="0" y="0"/>
                  </a:moveTo>
                  <a:lnTo>
                    <a:pt x="20876513" y="0"/>
                  </a:lnTo>
                  <a:lnTo>
                    <a:pt x="20876513" y="15570073"/>
                  </a:lnTo>
                  <a:lnTo>
                    <a:pt x="0" y="15570073"/>
                  </a:lnTo>
                  <a:lnTo>
                    <a:pt x="0" y="0"/>
                  </a:lnTo>
                  <a:close/>
                </a:path>
              </a:pathLst>
            </a:custGeom>
            <a:blipFill>
              <a:blip r:embed="rId5"/>
              <a:stretch>
                <a:fillRect l="-47112" t="0" r="-47111" b="0"/>
              </a:stretch>
            </a:blipFill>
          </p:spPr>
        </p:sp>
      </p:grpSp>
      <p:sp>
        <p:nvSpPr>
          <p:cNvPr name="TextBox 7" id="7"/>
          <p:cNvSpPr txBox="true"/>
          <p:nvPr/>
        </p:nvSpPr>
        <p:spPr>
          <a:xfrm rot="0">
            <a:off x="1408544" y="876370"/>
            <a:ext cx="5834125" cy="866750"/>
          </a:xfrm>
          <a:prstGeom prst="rect">
            <a:avLst/>
          </a:prstGeom>
        </p:spPr>
        <p:txBody>
          <a:bodyPr anchor="t" rtlCol="false" tIns="0" lIns="0" bIns="0" rIns="0">
            <a:spAutoFit/>
          </a:bodyPr>
          <a:lstStyle/>
          <a:p>
            <a:pPr algn="l">
              <a:lnSpc>
                <a:spcPts val="6959"/>
              </a:lnSpc>
            </a:pPr>
            <a:r>
              <a:rPr lang="en-US" sz="5798" spc="-144">
                <a:solidFill>
                  <a:srgbClr val="FFFFFF"/>
                </a:solidFill>
                <a:latin typeface="Cardo"/>
                <a:ea typeface="Cardo"/>
                <a:cs typeface="Cardo"/>
                <a:sym typeface="Cardo"/>
              </a:rPr>
              <a:t>cont..</a:t>
            </a:r>
          </a:p>
        </p:txBody>
      </p:sp>
      <p:sp>
        <p:nvSpPr>
          <p:cNvPr name="TextBox 8" id="8"/>
          <p:cNvSpPr txBox="true"/>
          <p:nvPr/>
        </p:nvSpPr>
        <p:spPr>
          <a:xfrm rot="0">
            <a:off x="17735509" y="9510828"/>
            <a:ext cx="152400" cy="205878"/>
          </a:xfrm>
          <a:prstGeom prst="rect">
            <a:avLst/>
          </a:prstGeom>
        </p:spPr>
        <p:txBody>
          <a:bodyPr anchor="t" rtlCol="false" tIns="0" lIns="0" bIns="0" rIns="0">
            <a:spAutoFit/>
          </a:bodyPr>
          <a:lstStyle/>
          <a:p>
            <a:pPr algn="r">
              <a:lnSpc>
                <a:spcPts val="1777"/>
              </a:lnSpc>
            </a:pPr>
            <a:r>
              <a:rPr lang="en-US" sz="1269" spc="50">
                <a:solidFill>
                  <a:srgbClr val="FFFFFF"/>
                </a:solidFill>
                <a:latin typeface="Didact Gothic"/>
                <a:ea typeface="Didact Gothic"/>
                <a:cs typeface="Didact Gothic"/>
                <a:sym typeface="Didact Gothic"/>
              </a:rPr>
              <a:t>6</a:t>
            </a:r>
          </a:p>
        </p:txBody>
      </p:sp>
      <p:sp>
        <p:nvSpPr>
          <p:cNvPr name="TextBox 9" id="9"/>
          <p:cNvSpPr txBox="true"/>
          <p:nvPr/>
        </p:nvSpPr>
        <p:spPr>
          <a:xfrm rot="0">
            <a:off x="1408544" y="2032809"/>
            <a:ext cx="15437324" cy="7747635"/>
          </a:xfrm>
          <a:prstGeom prst="rect">
            <a:avLst/>
          </a:prstGeom>
        </p:spPr>
        <p:txBody>
          <a:bodyPr anchor="t" rtlCol="false" tIns="0" lIns="0" bIns="0" rIns="0">
            <a:spAutoFit/>
          </a:bodyPr>
          <a:lstStyle/>
          <a:p>
            <a:pPr algn="l">
              <a:lnSpc>
                <a:spcPts val="3600"/>
              </a:lnSpc>
            </a:pPr>
            <a:r>
              <a:rPr lang="en-US" sz="2400" spc="192">
                <a:solidFill>
                  <a:srgbClr val="FFFFFF"/>
                </a:solidFill>
                <a:latin typeface="Didact Gothic"/>
                <a:ea typeface="Didact Gothic"/>
                <a:cs typeface="Didact Gothic"/>
                <a:sym typeface="Didact Gothic"/>
              </a:rPr>
              <a:t>STREAMLINE ACCESS</a:t>
            </a:r>
          </a:p>
          <a:p>
            <a:pPr algn="l">
              <a:lnSpc>
                <a:spcPts val="3600"/>
              </a:lnSpc>
            </a:pPr>
            <a:r>
              <a:rPr lang="en-US" sz="2400" spc="96">
                <a:solidFill>
                  <a:srgbClr val="FFFFFF"/>
                </a:solidFill>
                <a:latin typeface="Didact Gothic"/>
                <a:ea typeface="Didact Gothic"/>
                <a:cs typeface="Didact Gothic"/>
                <a:sym typeface="Didact Gothic"/>
              </a:rPr>
              <a:t>OFFER A CENTRALIZED REPOSITORY FOR PROJECT DOCUMENTATION, ENABLING EASY ACCESS AND DISCOVERY THROUGH ADVANCED SEARCH AND FILTERING MECHANISMS.</a:t>
            </a:r>
          </a:p>
          <a:p>
            <a:pPr algn="l">
              <a:lnSpc>
                <a:spcPts val="3600"/>
              </a:lnSpc>
            </a:pPr>
          </a:p>
          <a:p>
            <a:pPr algn="l">
              <a:lnSpc>
                <a:spcPts val="3600"/>
              </a:lnSpc>
            </a:pPr>
            <a:r>
              <a:rPr lang="en-US" sz="2400" spc="192">
                <a:solidFill>
                  <a:srgbClr val="FFFFFF"/>
                </a:solidFill>
                <a:latin typeface="Didact Gothic"/>
                <a:ea typeface="Didact Gothic"/>
                <a:cs typeface="Didact Gothic"/>
                <a:sym typeface="Didact Gothic"/>
              </a:rPr>
              <a:t>SUPPORT CUSTOMIZATION</a:t>
            </a:r>
          </a:p>
          <a:p>
            <a:pPr algn="l">
              <a:lnSpc>
                <a:spcPts val="3600"/>
              </a:lnSpc>
            </a:pPr>
            <a:r>
              <a:rPr lang="en-US" sz="2400" spc="96">
                <a:solidFill>
                  <a:srgbClr val="FFFFFF"/>
                </a:solidFill>
                <a:latin typeface="Didact Gothic"/>
                <a:ea typeface="Didact Gothic"/>
                <a:cs typeface="Didact Gothic"/>
                <a:sym typeface="Didact Gothic"/>
              </a:rPr>
              <a:t>ALLOW STUDENTS TO CREATE PERSONALIZED PORTFOLIOS OF THEIR PROJECTS, PRESENTING THEIR WORK IN A VISUALLY APPEALING AND PROFESSIONAL MANNER.</a:t>
            </a:r>
          </a:p>
          <a:p>
            <a:pPr algn="l">
              <a:lnSpc>
                <a:spcPts val="3600"/>
              </a:lnSpc>
            </a:pPr>
          </a:p>
          <a:p>
            <a:pPr algn="l">
              <a:lnSpc>
                <a:spcPts val="3600"/>
              </a:lnSpc>
            </a:pPr>
            <a:r>
              <a:rPr lang="en-US" sz="2400" spc="192">
                <a:solidFill>
                  <a:srgbClr val="FFFFFF"/>
                </a:solidFill>
                <a:latin typeface="Didact Gothic"/>
                <a:ea typeface="Didact Gothic"/>
                <a:cs typeface="Didact Gothic"/>
                <a:sym typeface="Didact Gothic"/>
              </a:rPr>
              <a:t>BRIDGE ACADEMIA AND INDUSTRY</a:t>
            </a:r>
          </a:p>
          <a:p>
            <a:pPr algn="l">
              <a:lnSpc>
                <a:spcPts val="3600"/>
              </a:lnSpc>
            </a:pPr>
            <a:r>
              <a:rPr lang="en-US" sz="2400" spc="96">
                <a:solidFill>
                  <a:srgbClr val="FFFFFF"/>
                </a:solidFill>
                <a:latin typeface="Didact Gothic"/>
                <a:ea typeface="Didact Gothic"/>
                <a:cs typeface="Didact Gothic"/>
                <a:sym typeface="Didact Gothic"/>
              </a:rPr>
              <a:t>CREATE OPPORTUNITIES FOR STUDENTS TO GAIN RECOGNITION FROM RECRUITERS, INVESTORS, AND MENTORS BY SHOWCASING PRACTICAL AND INNOVATIVE SOLUTIONS TO REAL-WORLD CHALLENGES.</a:t>
            </a:r>
          </a:p>
          <a:p>
            <a:pPr algn="l">
              <a:lnSpc>
                <a:spcPts val="3600"/>
              </a:lnSpc>
            </a:pPr>
          </a:p>
          <a:p>
            <a:pPr algn="l">
              <a:lnSpc>
                <a:spcPts val="3600"/>
              </a:lnSpc>
            </a:pPr>
            <a:r>
              <a:rPr lang="en-US" sz="2400" spc="192">
                <a:solidFill>
                  <a:srgbClr val="FFFFFF"/>
                </a:solidFill>
                <a:latin typeface="Didact Gothic"/>
                <a:ea typeface="Didact Gothic"/>
                <a:cs typeface="Didact Gothic"/>
                <a:sym typeface="Didact Gothic"/>
              </a:rPr>
              <a:t>PROMOTE INNOVATION</a:t>
            </a:r>
          </a:p>
          <a:p>
            <a:pPr algn="l">
              <a:lnSpc>
                <a:spcPts val="3600"/>
              </a:lnSpc>
            </a:pPr>
            <a:r>
              <a:rPr lang="en-US" sz="2400" spc="96">
                <a:solidFill>
                  <a:srgbClr val="FFFFFF"/>
                </a:solidFill>
                <a:latin typeface="Didact Gothic"/>
                <a:ea typeface="Didact Gothic"/>
                <a:cs typeface="Didact Gothic"/>
                <a:sym typeface="Didact Gothic"/>
              </a:rPr>
              <a:t>FOSTER A CULTURE OF INNOVATION BY CELEBRATING UNIQUE IDEAS AND ENCOURAGING STUDENTS TO THINK CREATIVELY AND SOLVE COMPLEX PROBLEMS</a:t>
            </a:r>
          </a:p>
          <a:p>
            <a:pPr algn="l">
              <a:lnSpc>
                <a:spcPts val="3600"/>
              </a:lnSpc>
            </a:pPr>
            <a:r>
              <a:rPr lang="en-US" sz="2400" spc="96">
                <a:solidFill>
                  <a:srgbClr val="FFFFFF"/>
                </a:solidFill>
                <a:latin typeface="Didact Gothic"/>
                <a:ea typeface="Didact Gothic"/>
                <a:cs typeface="Didact Gothic"/>
                <a:sym typeface="Didact Gothic"/>
              </a:rPr>
              <a:t>.</a:t>
            </a:r>
          </a:p>
          <a:p>
            <a:pPr algn="l">
              <a:lnSpc>
                <a:spcPts val="360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a glowing gradient brush stroke"/>
          <p:cNvSpPr/>
          <p:nvPr/>
        </p:nvSpPr>
        <p:spPr>
          <a:xfrm flipH="false" flipV="false" rot="0">
            <a:off x="4867345" y="866845"/>
            <a:ext cx="8553310" cy="8553310"/>
          </a:xfrm>
          <a:custGeom>
            <a:avLst/>
            <a:gdLst/>
            <a:ahLst/>
            <a:cxnLst/>
            <a:rect r="r" b="b" t="t" l="l"/>
            <a:pathLst>
              <a:path h="8553310" w="8553310">
                <a:moveTo>
                  <a:pt x="0" y="0"/>
                </a:moveTo>
                <a:lnTo>
                  <a:pt x="8553310" y="0"/>
                </a:lnTo>
                <a:lnTo>
                  <a:pt x="8553310" y="8553310"/>
                </a:lnTo>
                <a:lnTo>
                  <a:pt x="0" y="85533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2244769">
            <a:off x="11385072" y="-5383377"/>
            <a:ext cx="12326388" cy="12824155"/>
            <a:chOff x="0" y="0"/>
            <a:chExt cx="16435184" cy="17098873"/>
          </a:xfrm>
        </p:grpSpPr>
        <p:sp>
          <p:nvSpPr>
            <p:cNvPr name="Freeform 4" id="4"/>
            <p:cNvSpPr/>
            <p:nvPr/>
          </p:nvSpPr>
          <p:spPr>
            <a:xfrm flipH="false" flipV="false" rot="0">
              <a:off x="0" y="0"/>
              <a:ext cx="16435197" cy="17098899"/>
            </a:xfrm>
            <a:custGeom>
              <a:avLst/>
              <a:gdLst/>
              <a:ahLst/>
              <a:cxnLst/>
              <a:rect r="r" b="b" t="t" l="l"/>
              <a:pathLst>
                <a:path h="17098899" w="16435197">
                  <a:moveTo>
                    <a:pt x="0" y="0"/>
                  </a:moveTo>
                  <a:lnTo>
                    <a:pt x="16435197" y="0"/>
                  </a:lnTo>
                  <a:lnTo>
                    <a:pt x="16435197" y="17098899"/>
                  </a:lnTo>
                  <a:lnTo>
                    <a:pt x="0" y="17098899"/>
                  </a:lnTo>
                  <a:lnTo>
                    <a:pt x="0" y="0"/>
                  </a:lnTo>
                  <a:close/>
                </a:path>
              </a:pathLst>
            </a:custGeom>
            <a:blipFill>
              <a:blip r:embed="rId4"/>
              <a:stretch>
                <a:fillRect l="-324" t="0" r="-324" b="0"/>
              </a:stretch>
            </a:blipFill>
          </p:spPr>
        </p:sp>
      </p:grpSp>
      <p:grpSp>
        <p:nvGrpSpPr>
          <p:cNvPr name="Group 5" id="5"/>
          <p:cNvGrpSpPr/>
          <p:nvPr/>
        </p:nvGrpSpPr>
        <p:grpSpPr>
          <a:xfrm rot="1162109">
            <a:off x="-8960293" y="4130359"/>
            <a:ext cx="15657358" cy="11677597"/>
            <a:chOff x="0" y="0"/>
            <a:chExt cx="20876477" cy="15570129"/>
          </a:xfrm>
        </p:grpSpPr>
        <p:sp>
          <p:nvSpPr>
            <p:cNvPr name="Freeform 6" id="6"/>
            <p:cNvSpPr/>
            <p:nvPr/>
          </p:nvSpPr>
          <p:spPr>
            <a:xfrm flipH="false" flipV="false" rot="0">
              <a:off x="0" y="0"/>
              <a:ext cx="20876513" cy="15570073"/>
            </a:xfrm>
            <a:custGeom>
              <a:avLst/>
              <a:gdLst/>
              <a:ahLst/>
              <a:cxnLst/>
              <a:rect r="r" b="b" t="t" l="l"/>
              <a:pathLst>
                <a:path h="15570073" w="20876513">
                  <a:moveTo>
                    <a:pt x="0" y="0"/>
                  </a:moveTo>
                  <a:lnTo>
                    <a:pt x="20876513" y="0"/>
                  </a:lnTo>
                  <a:lnTo>
                    <a:pt x="20876513" y="15570073"/>
                  </a:lnTo>
                  <a:lnTo>
                    <a:pt x="0" y="15570073"/>
                  </a:lnTo>
                  <a:lnTo>
                    <a:pt x="0" y="0"/>
                  </a:lnTo>
                  <a:close/>
                </a:path>
              </a:pathLst>
            </a:custGeom>
            <a:blipFill>
              <a:blip r:embed="rId5"/>
              <a:stretch>
                <a:fillRect l="-47112" t="0" r="-47111" b="0"/>
              </a:stretch>
            </a:blipFill>
          </p:spPr>
        </p:sp>
      </p:grpSp>
      <p:sp>
        <p:nvSpPr>
          <p:cNvPr name="TextBox 7" id="7"/>
          <p:cNvSpPr txBox="true"/>
          <p:nvPr/>
        </p:nvSpPr>
        <p:spPr>
          <a:xfrm rot="0">
            <a:off x="1408544" y="876370"/>
            <a:ext cx="5834125" cy="866750"/>
          </a:xfrm>
          <a:prstGeom prst="rect">
            <a:avLst/>
          </a:prstGeom>
        </p:spPr>
        <p:txBody>
          <a:bodyPr anchor="t" rtlCol="false" tIns="0" lIns="0" bIns="0" rIns="0">
            <a:spAutoFit/>
          </a:bodyPr>
          <a:lstStyle/>
          <a:p>
            <a:pPr algn="l">
              <a:lnSpc>
                <a:spcPts val="6959"/>
              </a:lnSpc>
            </a:pPr>
            <a:r>
              <a:rPr lang="en-US" sz="5798" spc="-144">
                <a:solidFill>
                  <a:srgbClr val="FFFFFF"/>
                </a:solidFill>
                <a:latin typeface="Cardo"/>
                <a:ea typeface="Cardo"/>
                <a:cs typeface="Cardo"/>
                <a:sym typeface="Cardo"/>
              </a:rPr>
              <a:t>cont..</a:t>
            </a:r>
          </a:p>
        </p:txBody>
      </p:sp>
      <p:sp>
        <p:nvSpPr>
          <p:cNvPr name="TextBox 8" id="8"/>
          <p:cNvSpPr txBox="true"/>
          <p:nvPr/>
        </p:nvSpPr>
        <p:spPr>
          <a:xfrm rot="0">
            <a:off x="17735509" y="9510828"/>
            <a:ext cx="152400" cy="205878"/>
          </a:xfrm>
          <a:prstGeom prst="rect">
            <a:avLst/>
          </a:prstGeom>
        </p:spPr>
        <p:txBody>
          <a:bodyPr anchor="t" rtlCol="false" tIns="0" lIns="0" bIns="0" rIns="0">
            <a:spAutoFit/>
          </a:bodyPr>
          <a:lstStyle/>
          <a:p>
            <a:pPr algn="r">
              <a:lnSpc>
                <a:spcPts val="1777"/>
              </a:lnSpc>
            </a:pPr>
            <a:r>
              <a:rPr lang="en-US" sz="1269" spc="50">
                <a:solidFill>
                  <a:srgbClr val="FFFFFF"/>
                </a:solidFill>
                <a:latin typeface="Didact Gothic"/>
                <a:ea typeface="Didact Gothic"/>
                <a:cs typeface="Didact Gothic"/>
                <a:sym typeface="Didact Gothic"/>
              </a:rPr>
              <a:t>7</a:t>
            </a:r>
          </a:p>
        </p:txBody>
      </p:sp>
      <p:sp>
        <p:nvSpPr>
          <p:cNvPr name="TextBox 9" id="9"/>
          <p:cNvSpPr txBox="true"/>
          <p:nvPr/>
        </p:nvSpPr>
        <p:spPr>
          <a:xfrm rot="0">
            <a:off x="1408544" y="2032809"/>
            <a:ext cx="15437324" cy="2261235"/>
          </a:xfrm>
          <a:prstGeom prst="rect">
            <a:avLst/>
          </a:prstGeom>
        </p:spPr>
        <p:txBody>
          <a:bodyPr anchor="t" rtlCol="false" tIns="0" lIns="0" bIns="0" rIns="0">
            <a:spAutoFit/>
          </a:bodyPr>
          <a:lstStyle/>
          <a:p>
            <a:pPr algn="l">
              <a:lnSpc>
                <a:spcPts val="3600"/>
              </a:lnSpc>
            </a:pPr>
          </a:p>
          <a:p>
            <a:pPr algn="l">
              <a:lnSpc>
                <a:spcPts val="3600"/>
              </a:lnSpc>
            </a:pPr>
            <a:r>
              <a:rPr lang="en-US" sz="2400" spc="192">
                <a:solidFill>
                  <a:srgbClr val="FFFFFF"/>
                </a:solidFill>
                <a:latin typeface="Didact Gothic"/>
                <a:ea typeface="Didact Gothic"/>
                <a:cs typeface="Didact Gothic"/>
                <a:sym typeface="Didact Gothic"/>
              </a:rPr>
              <a:t>FACILITATE INSTITUTIONAL EXCELLENCE</a:t>
            </a:r>
          </a:p>
          <a:p>
            <a:pPr algn="l">
              <a:lnSpc>
                <a:spcPts val="3600"/>
              </a:lnSpc>
            </a:pPr>
            <a:r>
              <a:rPr lang="en-US" sz="2400" spc="96">
                <a:solidFill>
                  <a:srgbClr val="FFFFFF"/>
                </a:solidFill>
                <a:latin typeface="Didact Gothic"/>
                <a:ea typeface="Didact Gothic"/>
                <a:cs typeface="Didact Gothic"/>
                <a:sym typeface="Didact Gothic"/>
              </a:rPr>
              <a:t>ENABLE INSTITUTIONS TO HIGHLIGHT THEIR ACADEMIC ACHIEVEMENTS AND PROMOTE THEIR COMMITMENT TO NURTURING STUDENT TALENT.</a:t>
            </a:r>
          </a:p>
          <a:p>
            <a:pPr algn="l">
              <a:lnSpc>
                <a:spcPts val="360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509195">
            <a:off x="9303154" y="272179"/>
            <a:ext cx="11627886" cy="13925612"/>
            <a:chOff x="0" y="0"/>
            <a:chExt cx="15503848" cy="18567483"/>
          </a:xfrm>
        </p:grpSpPr>
        <p:sp>
          <p:nvSpPr>
            <p:cNvPr name="Freeform 3" id="3" descr="a glowing gradient brush stroke"/>
            <p:cNvSpPr/>
            <p:nvPr/>
          </p:nvSpPr>
          <p:spPr>
            <a:xfrm flipH="false" flipV="false" rot="0">
              <a:off x="0" y="0"/>
              <a:ext cx="15503906" cy="18567527"/>
            </a:xfrm>
            <a:custGeom>
              <a:avLst/>
              <a:gdLst/>
              <a:ahLst/>
              <a:cxnLst/>
              <a:rect r="r" b="b" t="t" l="l"/>
              <a:pathLst>
                <a:path h="18567527" w="15503906">
                  <a:moveTo>
                    <a:pt x="0" y="0"/>
                  </a:moveTo>
                  <a:lnTo>
                    <a:pt x="15503906" y="0"/>
                  </a:lnTo>
                  <a:lnTo>
                    <a:pt x="15503906" y="18567527"/>
                  </a:lnTo>
                  <a:lnTo>
                    <a:pt x="0" y="18567527"/>
                  </a:lnTo>
                  <a:lnTo>
                    <a:pt x="0" y="0"/>
                  </a:lnTo>
                  <a:close/>
                </a:path>
              </a:pathLst>
            </a:custGeom>
            <a:blipFill>
              <a:blip r:embed="rId2"/>
              <a:stretch>
                <a:fillRect l="-13" t="0" r="-13" b="0"/>
              </a:stretch>
            </a:blipFill>
          </p:spPr>
        </p:sp>
      </p:grpSp>
      <p:sp>
        <p:nvSpPr>
          <p:cNvPr name="Freeform 4" id="4" descr="a glowing gradient brush stroke "/>
          <p:cNvSpPr/>
          <p:nvPr/>
        </p:nvSpPr>
        <p:spPr>
          <a:xfrm flipH="false" flipV="false" rot="0">
            <a:off x="7716471" y="652331"/>
            <a:ext cx="15350424" cy="15350424"/>
          </a:xfrm>
          <a:custGeom>
            <a:avLst/>
            <a:gdLst/>
            <a:ahLst/>
            <a:cxnLst/>
            <a:rect r="r" b="b" t="t" l="l"/>
            <a:pathLst>
              <a:path h="15350424" w="15350424">
                <a:moveTo>
                  <a:pt x="0" y="0"/>
                </a:moveTo>
                <a:lnTo>
                  <a:pt x="15350424" y="0"/>
                </a:lnTo>
                <a:lnTo>
                  <a:pt x="15350424" y="15350424"/>
                </a:lnTo>
                <a:lnTo>
                  <a:pt x="0" y="153504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a:grpSpLocks noChangeAspect="true"/>
          </p:cNvGrpSpPr>
          <p:nvPr/>
        </p:nvGrpSpPr>
        <p:grpSpPr>
          <a:xfrm rot="0">
            <a:off x="9861372" y="1568454"/>
            <a:ext cx="6126774" cy="7689846"/>
            <a:chOff x="0" y="0"/>
            <a:chExt cx="8169032" cy="10253128"/>
          </a:xfrm>
        </p:grpSpPr>
        <p:sp>
          <p:nvSpPr>
            <p:cNvPr name="Freeform 6" id="6"/>
            <p:cNvSpPr/>
            <p:nvPr/>
          </p:nvSpPr>
          <p:spPr>
            <a:xfrm flipH="false" flipV="false" rot="0">
              <a:off x="0" y="0"/>
              <a:ext cx="8169021" cy="10253091"/>
            </a:xfrm>
            <a:custGeom>
              <a:avLst/>
              <a:gdLst/>
              <a:ahLst/>
              <a:cxnLst/>
              <a:rect r="r" b="b" t="t" l="l"/>
              <a:pathLst>
                <a:path h="10253091" w="8169021">
                  <a:moveTo>
                    <a:pt x="0" y="0"/>
                  </a:moveTo>
                  <a:lnTo>
                    <a:pt x="8169021" y="0"/>
                  </a:lnTo>
                  <a:lnTo>
                    <a:pt x="8169021" y="10253091"/>
                  </a:lnTo>
                  <a:lnTo>
                    <a:pt x="0" y="10253091"/>
                  </a:lnTo>
                  <a:lnTo>
                    <a:pt x="0" y="0"/>
                  </a:lnTo>
                  <a:close/>
                </a:path>
              </a:pathLst>
            </a:custGeom>
            <a:blipFill>
              <a:blip r:embed="rId5"/>
              <a:stretch>
                <a:fillRect l="-2270" t="0" r="-2270" b="0"/>
              </a:stretch>
            </a:blipFill>
          </p:spPr>
        </p:sp>
      </p:grpSp>
      <p:grpSp>
        <p:nvGrpSpPr>
          <p:cNvPr name="Group 7" id="7"/>
          <p:cNvGrpSpPr/>
          <p:nvPr/>
        </p:nvGrpSpPr>
        <p:grpSpPr>
          <a:xfrm rot="-184428">
            <a:off x="-1695813" y="-1958370"/>
            <a:ext cx="13198362" cy="13198362"/>
            <a:chOff x="0" y="0"/>
            <a:chExt cx="17597816" cy="17597816"/>
          </a:xfrm>
        </p:grpSpPr>
        <p:sp>
          <p:nvSpPr>
            <p:cNvPr name="Freeform 8" id="8" descr="a pink and yellow glowing gradient brush stroke"/>
            <p:cNvSpPr/>
            <p:nvPr/>
          </p:nvSpPr>
          <p:spPr>
            <a:xfrm flipH="false" flipV="false" rot="0">
              <a:off x="0" y="0"/>
              <a:ext cx="17597755" cy="17597755"/>
            </a:xfrm>
            <a:custGeom>
              <a:avLst/>
              <a:gdLst/>
              <a:ahLst/>
              <a:cxnLst/>
              <a:rect r="r" b="b" t="t" l="l"/>
              <a:pathLst>
                <a:path h="17597755" w="17597755">
                  <a:moveTo>
                    <a:pt x="0" y="0"/>
                  </a:moveTo>
                  <a:lnTo>
                    <a:pt x="17597755" y="0"/>
                  </a:lnTo>
                  <a:lnTo>
                    <a:pt x="17597755" y="17597755"/>
                  </a:lnTo>
                  <a:lnTo>
                    <a:pt x="0" y="17597755"/>
                  </a:lnTo>
                  <a:lnTo>
                    <a:pt x="0" y="0"/>
                  </a:lnTo>
                  <a:close/>
                </a:path>
              </a:pathLst>
            </a:custGeom>
            <a:blipFill>
              <a:blip r:embed="rId6">
                <a:alphaModFix amt="28800"/>
              </a:blip>
              <a:stretch>
                <a:fillRect l="0" t="0" r="0" b="0"/>
              </a:stretch>
            </a:blipFill>
          </p:spPr>
        </p:sp>
      </p:grpSp>
      <p:sp>
        <p:nvSpPr>
          <p:cNvPr name="TextBox 9" id="9"/>
          <p:cNvSpPr txBox="true"/>
          <p:nvPr/>
        </p:nvSpPr>
        <p:spPr>
          <a:xfrm rot="0">
            <a:off x="1362030" y="2198824"/>
            <a:ext cx="8036749" cy="7040372"/>
          </a:xfrm>
          <a:prstGeom prst="rect">
            <a:avLst/>
          </a:prstGeom>
        </p:spPr>
        <p:txBody>
          <a:bodyPr anchor="t" rtlCol="false" tIns="0" lIns="0" bIns="0" rIns="0">
            <a:spAutoFit/>
          </a:bodyPr>
          <a:lstStyle/>
          <a:p>
            <a:pPr algn="l">
              <a:lnSpc>
                <a:spcPts val="2776"/>
              </a:lnSpc>
            </a:pPr>
            <a:r>
              <a:rPr lang="en-US" sz="2135" spc="85">
                <a:solidFill>
                  <a:srgbClr val="FFFFFF"/>
                </a:solidFill>
                <a:latin typeface="Didact Gothic"/>
                <a:ea typeface="Didact Gothic"/>
                <a:cs typeface="Didact Gothic"/>
                <a:sym typeface="Didact Gothic"/>
              </a:rPr>
              <a:t>1. CONCEPTUAL DESIGN(TRL 1-3) </a:t>
            </a:r>
          </a:p>
          <a:p>
            <a:pPr algn="l">
              <a:lnSpc>
                <a:spcPts val="2776"/>
              </a:lnSpc>
            </a:pPr>
            <a:r>
              <a:rPr lang="en-US" sz="2135" spc="85">
                <a:solidFill>
                  <a:srgbClr val="FFFFFF"/>
                </a:solidFill>
                <a:latin typeface="Didact Gothic"/>
                <a:ea typeface="Didact Gothic"/>
                <a:cs typeface="Didact Gothic"/>
                <a:sym typeface="Didact Gothic"/>
              </a:rPr>
              <a:t> (11 Sept - 17 O</a:t>
            </a:r>
          </a:p>
          <a:p>
            <a:pPr algn="l">
              <a:lnSpc>
                <a:spcPts val="2776"/>
              </a:lnSpc>
            </a:pPr>
            <a:r>
              <a:rPr lang="en-US" sz="2135" spc="85">
                <a:solidFill>
                  <a:srgbClr val="FFFFFF"/>
                </a:solidFill>
                <a:latin typeface="Didact Gothic"/>
                <a:ea typeface="Didact Gothic"/>
                <a:cs typeface="Didact Gothic"/>
                <a:sym typeface="Didact Gothic"/>
              </a:rPr>
              <a:t>1.Requirement Analysis (TRL 1)</a:t>
            </a:r>
          </a:p>
          <a:p>
            <a:pPr algn="l">
              <a:lnSpc>
                <a:spcPts val="2776"/>
              </a:lnSpc>
            </a:pPr>
            <a:r>
              <a:rPr lang="en-US" sz="2135" spc="85">
                <a:solidFill>
                  <a:srgbClr val="FFFFFF"/>
                </a:solidFill>
                <a:latin typeface="Didact Gothic"/>
                <a:ea typeface="Didact Gothic"/>
                <a:cs typeface="Didact Gothic"/>
                <a:sym typeface="Didact Gothic"/>
              </a:rPr>
              <a:t>2.System Planning (TRL 2)</a:t>
            </a:r>
          </a:p>
          <a:p>
            <a:pPr algn="l">
              <a:lnSpc>
                <a:spcPts val="2776"/>
              </a:lnSpc>
            </a:pPr>
            <a:r>
              <a:rPr lang="en-US" sz="2135" spc="85">
                <a:solidFill>
                  <a:srgbClr val="FFFFFF"/>
                </a:solidFill>
                <a:latin typeface="Didact Gothic"/>
                <a:ea typeface="Didact Gothic"/>
                <a:cs typeface="Didact Gothic"/>
                <a:sym typeface="Didact Gothic"/>
              </a:rPr>
              <a:t>3.UI &amp; Database Design</a:t>
            </a:r>
          </a:p>
          <a:p>
            <a:pPr algn="l">
              <a:lnSpc>
                <a:spcPts val="2776"/>
              </a:lnSpc>
            </a:pPr>
            <a:r>
              <a:rPr lang="en-US" sz="2135" spc="85">
                <a:solidFill>
                  <a:srgbClr val="FFFFFF"/>
                </a:solidFill>
                <a:latin typeface="Didact Gothic"/>
                <a:ea typeface="Didact Gothic"/>
                <a:cs typeface="Didact Gothic"/>
                <a:sym typeface="Didact Gothic"/>
              </a:rPr>
              <a:t>4.Prototype Iteration(TRL 3)</a:t>
            </a:r>
          </a:p>
          <a:p>
            <a:pPr algn="l">
              <a:lnSpc>
                <a:spcPts val="2776"/>
              </a:lnSpc>
            </a:pPr>
          </a:p>
          <a:p>
            <a:pPr algn="l">
              <a:lnSpc>
                <a:spcPts val="2776"/>
              </a:lnSpc>
            </a:pPr>
            <a:r>
              <a:rPr lang="en-US" sz="2135" spc="85">
                <a:solidFill>
                  <a:srgbClr val="FFFFFF"/>
                </a:solidFill>
                <a:latin typeface="Didact Gothic"/>
                <a:ea typeface="Didact Gothic"/>
                <a:cs typeface="Didact Gothic"/>
                <a:sym typeface="Didact Gothic"/>
              </a:rPr>
              <a:t>2. PRELIMINARY DESIGN (TRL 4) </a:t>
            </a:r>
          </a:p>
          <a:p>
            <a:pPr algn="l">
              <a:lnSpc>
                <a:spcPts val="2776"/>
              </a:lnSpc>
            </a:pPr>
            <a:r>
              <a:rPr lang="en-US" sz="2135" spc="85">
                <a:solidFill>
                  <a:srgbClr val="FFFFFF"/>
                </a:solidFill>
                <a:latin typeface="Didact Gothic"/>
                <a:ea typeface="Didact Gothic"/>
                <a:cs typeface="Didact Gothic"/>
                <a:sym typeface="Didact Gothic"/>
              </a:rPr>
              <a:t>(17 Oct - 27 No</a:t>
            </a:r>
          </a:p>
          <a:p>
            <a:pPr algn="l">
              <a:lnSpc>
                <a:spcPts val="2776"/>
              </a:lnSpc>
            </a:pPr>
            <a:r>
              <a:rPr lang="en-US" sz="2135" spc="85">
                <a:solidFill>
                  <a:srgbClr val="FFFFFF"/>
                </a:solidFill>
                <a:latin typeface="Didact Gothic"/>
                <a:ea typeface="Didact Gothic"/>
                <a:cs typeface="Didact Gothic"/>
                <a:sym typeface="Didact Gothic"/>
              </a:rPr>
              <a:t>1.Component Development</a:t>
            </a:r>
          </a:p>
          <a:p>
            <a:pPr algn="l">
              <a:lnSpc>
                <a:spcPts val="2776"/>
              </a:lnSpc>
            </a:pPr>
            <a:r>
              <a:rPr lang="en-US" sz="2135" spc="85">
                <a:solidFill>
                  <a:srgbClr val="FFFFFF"/>
                </a:solidFill>
                <a:latin typeface="Didact Gothic"/>
                <a:ea typeface="Didact Gothic"/>
                <a:cs typeface="Didact Gothic"/>
                <a:sym typeface="Didact Gothic"/>
              </a:rPr>
              <a:t>2.Platform Flow Design</a:t>
            </a:r>
          </a:p>
          <a:p>
            <a:pPr algn="l">
              <a:lnSpc>
                <a:spcPts val="2776"/>
              </a:lnSpc>
            </a:pPr>
            <a:r>
              <a:rPr lang="en-US" sz="2135" spc="85">
                <a:solidFill>
                  <a:srgbClr val="FFFFFF"/>
                </a:solidFill>
                <a:latin typeface="Didact Gothic"/>
                <a:ea typeface="Didact Gothic"/>
                <a:cs typeface="Didact Gothic"/>
                <a:sym typeface="Didact Gothic"/>
              </a:rPr>
              <a:t>3.Simulation &amp; Testing</a:t>
            </a:r>
          </a:p>
          <a:p>
            <a:pPr algn="l">
              <a:lnSpc>
                <a:spcPts val="2776"/>
              </a:lnSpc>
            </a:pPr>
          </a:p>
          <a:p>
            <a:pPr algn="l">
              <a:lnSpc>
                <a:spcPts val="2776"/>
              </a:lnSpc>
            </a:pPr>
            <a:r>
              <a:rPr lang="en-US" sz="2135" spc="85">
                <a:solidFill>
                  <a:srgbClr val="FFFFFF"/>
                </a:solidFill>
                <a:latin typeface="Didact Gothic"/>
                <a:ea typeface="Didact Gothic"/>
                <a:cs typeface="Didact Gothic"/>
                <a:sym typeface="Didact Gothic"/>
              </a:rPr>
              <a:t>3. DESIGN FREEZE (TRL 5-8)</a:t>
            </a:r>
          </a:p>
          <a:p>
            <a:pPr algn="l">
              <a:lnSpc>
                <a:spcPts val="2776"/>
              </a:lnSpc>
            </a:pPr>
            <a:r>
              <a:rPr lang="en-US" sz="2135" spc="85">
                <a:solidFill>
                  <a:srgbClr val="FFFFFF"/>
                </a:solidFill>
                <a:latin typeface="Didact Gothic"/>
                <a:ea typeface="Didact Gothic"/>
                <a:cs typeface="Didact Gothic"/>
                <a:sym typeface="Didact Gothic"/>
              </a:rPr>
              <a:t>(27 Nov - </a:t>
            </a:r>
          </a:p>
          <a:p>
            <a:pPr algn="l">
              <a:lnSpc>
                <a:spcPts val="2776"/>
              </a:lnSpc>
            </a:pPr>
            <a:r>
              <a:rPr lang="en-US" sz="2135" spc="85">
                <a:solidFill>
                  <a:srgbClr val="FFFFFF"/>
                </a:solidFill>
                <a:latin typeface="Didact Gothic"/>
                <a:ea typeface="Didact Gothic"/>
                <a:cs typeface="Didact Gothic"/>
                <a:sym typeface="Didact Gothic"/>
              </a:rPr>
              <a:t>1.Prototype Development (TRL 5)</a:t>
            </a:r>
          </a:p>
          <a:p>
            <a:pPr algn="l">
              <a:lnSpc>
                <a:spcPts val="2776"/>
              </a:lnSpc>
            </a:pPr>
            <a:r>
              <a:rPr lang="en-US" sz="2135" spc="85">
                <a:solidFill>
                  <a:srgbClr val="FFFFFF"/>
                </a:solidFill>
                <a:latin typeface="Didact Gothic"/>
                <a:ea typeface="Didact Gothic"/>
                <a:cs typeface="Didact Gothic"/>
                <a:sym typeface="Didact Gothic"/>
              </a:rPr>
              <a:t>2.Testing &amp; Evaluation (TRL 6)</a:t>
            </a:r>
          </a:p>
          <a:p>
            <a:pPr algn="l">
              <a:lnSpc>
                <a:spcPts val="2776"/>
              </a:lnSpc>
            </a:pPr>
            <a:r>
              <a:rPr lang="en-US" sz="2135" spc="85">
                <a:solidFill>
                  <a:srgbClr val="FFFFFF"/>
                </a:solidFill>
                <a:latin typeface="Didact Gothic"/>
                <a:ea typeface="Didact Gothic"/>
                <a:cs typeface="Didact Gothic"/>
                <a:sym typeface="Didact Gothic"/>
              </a:rPr>
              <a:t>3.Security &amp; Compliance (TRL 7)</a:t>
            </a:r>
          </a:p>
          <a:p>
            <a:pPr algn="l">
              <a:lnSpc>
                <a:spcPts val="2776"/>
              </a:lnSpc>
            </a:pPr>
            <a:r>
              <a:rPr lang="en-US" sz="2135" spc="85">
                <a:solidFill>
                  <a:srgbClr val="FFFFFF"/>
                </a:solidFill>
                <a:latin typeface="Didact Gothic"/>
                <a:ea typeface="Didact Gothic"/>
                <a:cs typeface="Didact Gothic"/>
                <a:sym typeface="Didact Gothic"/>
              </a:rPr>
              <a:t>4.Final Validation (TRL 8)</a:t>
            </a:r>
          </a:p>
          <a:p>
            <a:pPr algn="l">
              <a:lnSpc>
                <a:spcPts val="2776"/>
              </a:lnSpc>
            </a:pPr>
          </a:p>
        </p:txBody>
      </p:sp>
      <p:sp>
        <p:nvSpPr>
          <p:cNvPr name="TextBox 10" id="10"/>
          <p:cNvSpPr txBox="true"/>
          <p:nvPr/>
        </p:nvSpPr>
        <p:spPr>
          <a:xfrm rot="0">
            <a:off x="770586" y="1166818"/>
            <a:ext cx="8373414" cy="1276731"/>
          </a:xfrm>
          <a:prstGeom prst="rect">
            <a:avLst/>
          </a:prstGeom>
        </p:spPr>
        <p:txBody>
          <a:bodyPr anchor="t" rtlCol="false" tIns="0" lIns="0" bIns="0" rIns="0">
            <a:spAutoFit/>
          </a:bodyPr>
          <a:lstStyle/>
          <a:p>
            <a:pPr algn="l">
              <a:lnSpc>
                <a:spcPts val="5234"/>
              </a:lnSpc>
            </a:pPr>
            <a:r>
              <a:rPr lang="en-US" sz="3489" spc="279">
                <a:solidFill>
                  <a:srgbClr val="FFFFFF"/>
                </a:solidFill>
                <a:latin typeface="Didact Gothic"/>
                <a:ea typeface="Didact Gothic"/>
                <a:cs typeface="Didact Gothic"/>
                <a:sym typeface="Didact Gothic"/>
              </a:rPr>
              <a:t> CONCEPTS AND METHODS </a:t>
            </a:r>
          </a:p>
          <a:p>
            <a:pPr algn="l">
              <a:lnSpc>
                <a:spcPts val="5234"/>
              </a:lnSpc>
            </a:pPr>
          </a:p>
        </p:txBody>
      </p:sp>
      <p:sp>
        <p:nvSpPr>
          <p:cNvPr name="TextBox 11" id="11"/>
          <p:cNvSpPr txBox="true"/>
          <p:nvPr/>
        </p:nvSpPr>
        <p:spPr>
          <a:xfrm rot="0">
            <a:off x="17735509" y="9510828"/>
            <a:ext cx="152400" cy="205878"/>
          </a:xfrm>
          <a:prstGeom prst="rect">
            <a:avLst/>
          </a:prstGeom>
        </p:spPr>
        <p:txBody>
          <a:bodyPr anchor="t" rtlCol="false" tIns="0" lIns="0" bIns="0" rIns="0">
            <a:spAutoFit/>
          </a:bodyPr>
          <a:lstStyle/>
          <a:p>
            <a:pPr algn="r">
              <a:lnSpc>
                <a:spcPts val="1777"/>
              </a:lnSpc>
            </a:pPr>
            <a:r>
              <a:rPr lang="en-US" sz="1269" spc="50">
                <a:solidFill>
                  <a:srgbClr val="000000"/>
                </a:solidFill>
                <a:latin typeface="Didact Gothic"/>
                <a:ea typeface="Didact Gothic"/>
                <a:cs typeface="Didact Gothic"/>
                <a:sym typeface="Didact Gothic"/>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9007576">
            <a:off x="11368928" y="-4899922"/>
            <a:ext cx="10624840" cy="12724359"/>
            <a:chOff x="0" y="0"/>
            <a:chExt cx="14166453" cy="16965812"/>
          </a:xfrm>
        </p:grpSpPr>
        <p:sp>
          <p:nvSpPr>
            <p:cNvPr name="Freeform 3" id="3" descr="a glowing gradient brush stroke "/>
            <p:cNvSpPr/>
            <p:nvPr/>
          </p:nvSpPr>
          <p:spPr>
            <a:xfrm flipH="false" flipV="false" rot="0">
              <a:off x="0" y="0"/>
              <a:ext cx="14166469" cy="16965803"/>
            </a:xfrm>
            <a:custGeom>
              <a:avLst/>
              <a:gdLst/>
              <a:ahLst/>
              <a:cxnLst/>
              <a:rect r="r" b="b" t="t" l="l"/>
              <a:pathLst>
                <a:path h="16965803" w="14166469">
                  <a:moveTo>
                    <a:pt x="0" y="0"/>
                  </a:moveTo>
                  <a:lnTo>
                    <a:pt x="14166469" y="0"/>
                  </a:lnTo>
                  <a:lnTo>
                    <a:pt x="14166469" y="16965803"/>
                  </a:lnTo>
                  <a:lnTo>
                    <a:pt x="0" y="16965803"/>
                  </a:lnTo>
                  <a:lnTo>
                    <a:pt x="0" y="0"/>
                  </a:lnTo>
                  <a:close/>
                </a:path>
              </a:pathLst>
            </a:custGeom>
            <a:blipFill>
              <a:blip r:embed="rId2">
                <a:alphaModFix amt="85000"/>
              </a:blip>
              <a:stretch>
                <a:fillRect l="-13" t="0" r="-13" b="0"/>
              </a:stretch>
            </a:blipFill>
          </p:spPr>
        </p:sp>
      </p:grpSp>
      <p:graphicFrame>
        <p:nvGraphicFramePr>
          <p:cNvPr name="Table 4" id="4"/>
          <p:cNvGraphicFramePr>
            <a:graphicFrameLocks noGrp="true"/>
          </p:cNvGraphicFramePr>
          <p:nvPr/>
        </p:nvGraphicFramePr>
        <p:xfrm>
          <a:off x="1009650" y="-547633"/>
          <a:ext cx="15773400" cy="11303591"/>
        </p:xfrm>
        <a:graphic>
          <a:graphicData uri="http://schemas.openxmlformats.org/drawingml/2006/table">
            <a:tbl>
              <a:tblPr/>
              <a:tblGrid>
                <a:gridCol w="15773400"/>
              </a:tblGrid>
              <a:tr h="709343">
                <a:tc>
                  <a:txBody>
                    <a:bodyPr anchor="t" rtlCol="false"/>
                    <a:lstStyle/>
                    <a:p>
                      <a:pPr algn="l">
                        <a:lnSpc>
                          <a:spcPts val="1679"/>
                        </a:lnSpc>
                        <a:defRPr/>
                      </a:pP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654866">
                <a:tc>
                  <a:txBody>
                    <a:bodyPr anchor="t" rtlCol="false"/>
                    <a:lstStyle/>
                    <a:p>
                      <a:pPr algn="l">
                        <a:lnSpc>
                          <a:spcPts val="1679"/>
                        </a:lnSpc>
                        <a:defRPr/>
                      </a:pP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654866">
                <a:tc>
                  <a:txBody>
                    <a:bodyPr anchor="t" rtlCol="false"/>
                    <a:lstStyle/>
                    <a:p>
                      <a:pPr algn="l">
                        <a:lnSpc>
                          <a:spcPts val="1679"/>
                        </a:lnSpc>
                        <a:defRPr/>
                      </a:pP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654866">
                <a:tc>
                  <a:txBody>
                    <a:bodyPr anchor="t" rtlCol="false"/>
                    <a:lstStyle/>
                    <a:p>
                      <a:pPr algn="l">
                        <a:lnSpc>
                          <a:spcPts val="1679"/>
                        </a:lnSpc>
                        <a:defRPr/>
                      </a:pP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8629650">
                <a:tc>
                  <a:txBody>
                    <a:bodyPr anchor="t" rtlCol="false"/>
                    <a:lstStyle/>
                    <a:p>
                      <a:pPr algn="just">
                        <a:lnSpc>
                          <a:spcPts val="4200"/>
                        </a:lnSpc>
                        <a:defRPr/>
                      </a:pPr>
                      <a:r>
                        <a:rPr lang="en-US" sz="3000" spc="240">
                          <a:solidFill>
                            <a:srgbClr val="FFFFFF"/>
                          </a:solidFill>
                          <a:latin typeface="Didact Gothic"/>
                          <a:ea typeface="Didact Gothic"/>
                          <a:cs typeface="Didact Gothic"/>
                          <a:sym typeface="Didact Gothic"/>
                        </a:rPr>
                        <a:t>1.Institutional Repositories</a:t>
                      </a:r>
                      <a:endParaRPr lang="en-US" sz="1100"/>
                    </a:p>
                    <a:p>
                      <a:pPr algn="just">
                        <a:lnSpc>
                          <a:spcPts val="4200"/>
                        </a:lnSpc>
                      </a:pPr>
                      <a:r>
                        <a:rPr lang="en-US" sz="3000" spc="120">
                          <a:solidFill>
                            <a:srgbClr val="FFFFFF"/>
                          </a:solidFill>
                          <a:latin typeface="Didact Gothic"/>
                          <a:ea typeface="Didact Gothic"/>
                          <a:cs typeface="Didact Gothic"/>
                          <a:sym typeface="Didact Gothic"/>
                        </a:rPr>
                        <a:t>Universities use platforms like DSpace and EPrints for storing student work, but these are often internal and lack cross-institution visibility.</a:t>
                      </a:r>
                    </a:p>
                    <a:p>
                      <a:pPr algn="just">
                        <a:lnSpc>
                          <a:spcPts val="4200"/>
                        </a:lnSpc>
                      </a:pPr>
                      <a:r>
                        <a:rPr lang="en-US" sz="3000" spc="240">
                          <a:solidFill>
                            <a:srgbClr val="FFFFFF"/>
                          </a:solidFill>
                          <a:latin typeface="Didact Gothic"/>
                          <a:ea typeface="Didact Gothic"/>
                          <a:cs typeface="Didact Gothic"/>
                          <a:sym typeface="Didact Gothic"/>
                        </a:rPr>
                        <a:t>2. Professional &amp; Academic Networks</a:t>
                      </a:r>
                    </a:p>
                    <a:p>
                      <a:pPr algn="just">
                        <a:lnSpc>
                          <a:spcPts val="4200"/>
                        </a:lnSpc>
                      </a:pPr>
                      <a:r>
                        <a:rPr lang="en-US" sz="3000" spc="120">
                          <a:solidFill>
                            <a:srgbClr val="FFFFFF"/>
                          </a:solidFill>
                          <a:latin typeface="Didact Gothic"/>
                          <a:ea typeface="Didact Gothic"/>
                          <a:cs typeface="Didact Gothic"/>
                          <a:sym typeface="Didact Gothic"/>
                        </a:rPr>
                        <a:t>Sites like ResearchGate, LinkedIn, and GitHub offer global sharing but aren't designed for structured, cross-disciplinary academic projects.</a:t>
                      </a:r>
                    </a:p>
                    <a:p>
                      <a:pPr algn="just">
                        <a:lnSpc>
                          <a:spcPts val="4200"/>
                        </a:lnSpc>
                      </a:pPr>
                      <a:r>
                        <a:rPr lang="en-US" sz="3000" spc="240">
                          <a:solidFill>
                            <a:srgbClr val="FFFFFF"/>
                          </a:solidFill>
                          <a:latin typeface="Didact Gothic"/>
                          <a:ea typeface="Didact Gothic"/>
                          <a:cs typeface="Didact Gothic"/>
                          <a:sym typeface="Didact Gothic"/>
                        </a:rPr>
                        <a:t>3. Open-Source Communities</a:t>
                      </a:r>
                    </a:p>
                    <a:p>
                      <a:pPr algn="just">
                        <a:lnSpc>
                          <a:spcPts val="4200"/>
                        </a:lnSpc>
                      </a:pPr>
                      <a:r>
                        <a:rPr lang="en-US" sz="3000" spc="120">
                          <a:solidFill>
                            <a:srgbClr val="FFFFFF"/>
                          </a:solidFill>
                          <a:latin typeface="Didact Gothic"/>
                          <a:ea typeface="Didact Gothic"/>
                          <a:cs typeface="Didact Gothic"/>
                          <a:sym typeface="Didact Gothic"/>
                        </a:rPr>
                        <a:t>GitHub and GitLab support collaborative coding but don't suit non-technical fields or ensure originality.</a:t>
                      </a:r>
                    </a:p>
                    <a:p>
                      <a:pPr algn="just">
                        <a:lnSpc>
                          <a:spcPts val="4200"/>
                        </a:lnSpc>
                      </a:pPr>
                      <a:r>
                        <a:rPr lang="en-US" sz="3000" spc="240">
                          <a:solidFill>
                            <a:srgbClr val="FFFFFF"/>
                          </a:solidFill>
                          <a:latin typeface="Didact Gothic"/>
                          <a:ea typeface="Didact Gothic"/>
                          <a:cs typeface="Didact Gothic"/>
                          <a:sym typeface="Didact Gothic"/>
                        </a:rPr>
                        <a:t>4. Plagiarism Detection Tools</a:t>
                      </a:r>
                    </a:p>
                    <a:p>
                      <a:pPr algn="just">
                        <a:lnSpc>
                          <a:spcPts val="4200"/>
                        </a:lnSpc>
                      </a:pPr>
                      <a:r>
                        <a:rPr lang="en-US" sz="3000" spc="120">
                          <a:solidFill>
                            <a:srgbClr val="FFFFFF"/>
                          </a:solidFill>
                          <a:latin typeface="Didact Gothic"/>
                          <a:ea typeface="Didact Gothic"/>
                          <a:cs typeface="Didact Gothic"/>
                          <a:sym typeface="Didact Gothic"/>
                        </a:rPr>
                        <a:t>Turnitin and Copyscape check originality but aren't integrated into project showcasing systems.</a:t>
                      </a:r>
                    </a:p>
                    <a:p>
                      <a:pPr algn="just">
                        <a:lnSpc>
                          <a:spcPts val="4200"/>
                        </a:lnSpc>
                      </a:pPr>
                      <a:r>
                        <a:rPr lang="en-US" sz="3000" spc="240">
                          <a:solidFill>
                            <a:srgbClr val="FFFFFF"/>
                          </a:solidFill>
                          <a:latin typeface="Didact Gothic"/>
                          <a:ea typeface="Didact Gothic"/>
                          <a:cs typeface="Didact Gothic"/>
                          <a:sym typeface="Didact Gothic"/>
                        </a:rPr>
                        <a:t>5.Online Competitions &amp; Portfolios</a:t>
                      </a:r>
                    </a:p>
                    <a:p>
                      <a:pPr algn="just">
                        <a:lnSpc>
                          <a:spcPts val="4200"/>
                        </a:lnSpc>
                      </a:pPr>
                      <a:r>
                        <a:rPr lang="en-US" sz="3000" spc="120">
                          <a:solidFill>
                            <a:srgbClr val="FFFFFF"/>
                          </a:solidFill>
                          <a:latin typeface="Didact Gothic"/>
                          <a:ea typeface="Didact Gothic"/>
                          <a:cs typeface="Didact Gothic"/>
                          <a:sym typeface="Didact Gothic"/>
                        </a:rPr>
                        <a:t>Platforms like Kaggle and Devpost highlight projects via events but lack a unified, continuous academic showcase</a:t>
                      </a:r>
                    </a:p>
                    <a:p>
                      <a:pPr algn="just">
                        <a:lnSpc>
                          <a:spcPts val="4200"/>
                        </a:lnSpc>
                      </a:pPr>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sp>
        <p:nvSpPr>
          <p:cNvPr name="TextBox 5" id="5"/>
          <p:cNvSpPr txBox="true"/>
          <p:nvPr/>
        </p:nvSpPr>
        <p:spPr>
          <a:xfrm rot="0">
            <a:off x="1028700" y="621675"/>
            <a:ext cx="15775343" cy="1306830"/>
          </a:xfrm>
          <a:prstGeom prst="rect">
            <a:avLst/>
          </a:prstGeom>
        </p:spPr>
        <p:txBody>
          <a:bodyPr anchor="t" rtlCol="false" tIns="0" lIns="0" bIns="0" rIns="0">
            <a:spAutoFit/>
          </a:bodyPr>
          <a:lstStyle/>
          <a:p>
            <a:pPr algn="l">
              <a:lnSpc>
                <a:spcPts val="10800"/>
              </a:lnSpc>
            </a:pPr>
            <a:r>
              <a:rPr lang="en-US" sz="7200" spc="-179">
                <a:solidFill>
                  <a:srgbClr val="FFFFFF"/>
                </a:solidFill>
                <a:latin typeface="Cardo"/>
                <a:ea typeface="Cardo"/>
                <a:cs typeface="Cardo"/>
                <a:sym typeface="Cardo"/>
              </a:rPr>
              <a:t>LITERATURE SURVEY</a:t>
            </a:r>
          </a:p>
        </p:txBody>
      </p:sp>
      <p:sp>
        <p:nvSpPr>
          <p:cNvPr name="TextBox 6" id="6"/>
          <p:cNvSpPr txBox="true"/>
          <p:nvPr/>
        </p:nvSpPr>
        <p:spPr>
          <a:xfrm rot="0">
            <a:off x="17735509" y="9510828"/>
            <a:ext cx="152400" cy="205878"/>
          </a:xfrm>
          <a:prstGeom prst="rect">
            <a:avLst/>
          </a:prstGeom>
        </p:spPr>
        <p:txBody>
          <a:bodyPr anchor="t" rtlCol="false" tIns="0" lIns="0" bIns="0" rIns="0">
            <a:spAutoFit/>
          </a:bodyPr>
          <a:lstStyle/>
          <a:p>
            <a:pPr algn="r">
              <a:lnSpc>
                <a:spcPts val="1777"/>
              </a:lnSpc>
            </a:pPr>
            <a:r>
              <a:rPr lang="en-US" sz="1269" spc="50">
                <a:solidFill>
                  <a:srgbClr val="FFFFFF"/>
                </a:solidFill>
                <a:latin typeface="Didact Gothic"/>
                <a:ea typeface="Didact Gothic"/>
                <a:cs typeface="Didact Gothic"/>
                <a:sym typeface="Didact Gothic"/>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DAG31GkFgL8</dc:identifier>
  <dcterms:modified xsi:type="dcterms:W3CDTF">2011-08-01T06:04:30Z</dcterms:modified>
  <cp:revision>1</cp:revision>
  <dc:title>Webinar Keynote Presentation.pptx</dc:title>
</cp:coreProperties>
</file>